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79"/>
  </p:notesMasterIdLst>
  <p:sldIdLst>
    <p:sldId id="257" r:id="rId2"/>
    <p:sldId id="258" r:id="rId3"/>
    <p:sldId id="259" r:id="rId4"/>
    <p:sldId id="261" r:id="rId5"/>
    <p:sldId id="338" r:id="rId6"/>
    <p:sldId id="329" r:id="rId7"/>
    <p:sldId id="260" r:id="rId8"/>
    <p:sldId id="263" r:id="rId9"/>
    <p:sldId id="262" r:id="rId10"/>
    <p:sldId id="264" r:id="rId11"/>
    <p:sldId id="276" r:id="rId12"/>
    <p:sldId id="265" r:id="rId13"/>
    <p:sldId id="279" r:id="rId14"/>
    <p:sldId id="330" r:id="rId15"/>
    <p:sldId id="331" r:id="rId16"/>
    <p:sldId id="332" r:id="rId17"/>
    <p:sldId id="266" r:id="rId18"/>
    <p:sldId id="268" r:id="rId19"/>
    <p:sldId id="271" r:id="rId20"/>
    <p:sldId id="272" r:id="rId21"/>
    <p:sldId id="278" r:id="rId22"/>
    <p:sldId id="315" r:id="rId23"/>
    <p:sldId id="296" r:id="rId24"/>
    <p:sldId id="304" r:id="rId25"/>
    <p:sldId id="306" r:id="rId26"/>
    <p:sldId id="309" r:id="rId27"/>
    <p:sldId id="298" r:id="rId28"/>
    <p:sldId id="299" r:id="rId29"/>
    <p:sldId id="312" r:id="rId30"/>
    <p:sldId id="311" r:id="rId31"/>
    <p:sldId id="313" r:id="rId32"/>
    <p:sldId id="314" r:id="rId33"/>
    <p:sldId id="297" r:id="rId34"/>
    <p:sldId id="324" r:id="rId35"/>
    <p:sldId id="321" r:id="rId36"/>
    <p:sldId id="322" r:id="rId37"/>
    <p:sldId id="320" r:id="rId38"/>
    <p:sldId id="301" r:id="rId39"/>
    <p:sldId id="303" r:id="rId40"/>
    <p:sldId id="325" r:id="rId41"/>
    <p:sldId id="327" r:id="rId42"/>
    <p:sldId id="328" r:id="rId43"/>
    <p:sldId id="281" r:id="rId44"/>
    <p:sldId id="282" r:id="rId45"/>
    <p:sldId id="283" r:id="rId46"/>
    <p:sldId id="326" r:id="rId47"/>
    <p:sldId id="284" r:id="rId48"/>
    <p:sldId id="288" r:id="rId49"/>
    <p:sldId id="285" r:id="rId50"/>
    <p:sldId id="286" r:id="rId51"/>
    <p:sldId id="287" r:id="rId52"/>
    <p:sldId id="274" r:id="rId53"/>
    <p:sldId id="280" r:id="rId54"/>
    <p:sldId id="350" r:id="rId55"/>
    <p:sldId id="292" r:id="rId56"/>
    <p:sldId id="293" r:id="rId57"/>
    <p:sldId id="294" r:id="rId58"/>
    <p:sldId id="290" r:id="rId59"/>
    <p:sldId id="289" r:id="rId60"/>
    <p:sldId id="295" r:id="rId61"/>
    <p:sldId id="273" r:id="rId62"/>
    <p:sldId id="275" r:id="rId63"/>
    <p:sldId id="277" r:id="rId64"/>
    <p:sldId id="334" r:id="rId65"/>
    <p:sldId id="335" r:id="rId66"/>
    <p:sldId id="336" r:id="rId67"/>
    <p:sldId id="339" r:id="rId68"/>
    <p:sldId id="340" r:id="rId69"/>
    <p:sldId id="341" r:id="rId70"/>
    <p:sldId id="342" r:id="rId71"/>
    <p:sldId id="344" r:id="rId72"/>
    <p:sldId id="345" r:id="rId73"/>
    <p:sldId id="346" r:id="rId74"/>
    <p:sldId id="347" r:id="rId75"/>
    <p:sldId id="348" r:id="rId76"/>
    <p:sldId id="349" r:id="rId77"/>
    <p:sldId id="337" r:id="rId7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74" autoAdjust="0"/>
    <p:restoredTop sz="94671" autoAdjust="0"/>
  </p:normalViewPr>
  <p:slideViewPr>
    <p:cSldViewPr snapToGrid="0">
      <p:cViewPr varScale="1">
        <p:scale>
          <a:sx n="78" d="100"/>
          <a:sy n="78" d="100"/>
        </p:scale>
        <p:origin x="-1074" y="-96"/>
      </p:cViewPr>
      <p:guideLst>
        <p:guide orient="horz" pos="1480"/>
        <p:guide orient="horz" pos="1039"/>
        <p:guide orient="horz" pos="2256"/>
        <p:guide orient="horz" pos="2308"/>
        <p:guide orient="horz" pos="3459"/>
        <p:guide orient="horz" pos="1760"/>
        <p:guide pos="4816"/>
        <p:guide pos="1002"/>
        <p:guide pos="2901"/>
        <p:guide pos="2219"/>
        <p:guide pos="3518"/>
        <p:guide pos="5759"/>
        <p:guide pos="5485"/>
        <p:guide pos="1527"/>
        <p:guide pos="395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0806"/>
    </p:cViewPr>
  </p:sorterViewPr>
  <p:notesViewPr>
    <p:cSldViewPr snapToGrid="0" showGuides="1">
      <p:cViewPr varScale="1">
        <p:scale>
          <a:sx n="59" d="100"/>
          <a:sy n="59" d="100"/>
        </p:scale>
        <p:origin x="-250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8A1388-3C8B-493E-B7CF-7849AE86E8D4}" type="datetimeFigureOut">
              <a:rPr lang="ru-RU" smtClean="0"/>
              <a:t>28.11.2012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618C8B-2372-42F0-93AE-DF8B2ABC30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61963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618C8B-2372-42F0-93AE-DF8B2ABC30AD}" type="slidenum">
              <a:rPr lang="ru-RU" smtClean="0"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058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6A114-F67A-4456-91EA-0A979C8ECA37}" type="datetimeFigureOut">
              <a:rPr lang="ru-RU" smtClean="0"/>
              <a:t>28.11.2012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2F18E-3DC6-498D-B73E-F136998053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5728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6A114-F67A-4456-91EA-0A979C8ECA37}" type="datetimeFigureOut">
              <a:rPr lang="ru-RU" smtClean="0"/>
              <a:t>28.11.2012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2F18E-3DC6-498D-B73E-F136998053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230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6A114-F67A-4456-91EA-0A979C8ECA37}" type="datetimeFigureOut">
              <a:rPr lang="ru-RU" smtClean="0"/>
              <a:t>28.11.2012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2F18E-3DC6-498D-B73E-F136998053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3655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6A114-F67A-4456-91EA-0A979C8ECA37}" type="datetimeFigureOut">
              <a:rPr lang="ru-RU" smtClean="0"/>
              <a:t>28.11.2012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2F18E-3DC6-498D-B73E-F136998053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399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6A114-F67A-4456-91EA-0A979C8ECA37}" type="datetimeFigureOut">
              <a:rPr lang="ru-RU" smtClean="0"/>
              <a:t>28.11.2012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2F18E-3DC6-498D-B73E-F136998053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6350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6A114-F67A-4456-91EA-0A979C8ECA37}" type="datetimeFigureOut">
              <a:rPr lang="ru-RU" smtClean="0"/>
              <a:t>28.11.2012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2F18E-3DC6-498D-B73E-F136998053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6270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6A114-F67A-4456-91EA-0A979C8ECA37}" type="datetimeFigureOut">
              <a:rPr lang="ru-RU" smtClean="0"/>
              <a:t>28.11.2012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2F18E-3DC6-498D-B73E-F136998053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2920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6A114-F67A-4456-91EA-0A979C8ECA37}" type="datetimeFigureOut">
              <a:rPr lang="ru-RU" smtClean="0"/>
              <a:t>28.11.2012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2F18E-3DC6-498D-B73E-F136998053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1047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6A114-F67A-4456-91EA-0A979C8ECA37}" type="datetimeFigureOut">
              <a:rPr lang="ru-RU" smtClean="0"/>
              <a:t>28.11.2012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2F18E-3DC6-498D-B73E-F136998053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7777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6A114-F67A-4456-91EA-0A979C8ECA37}" type="datetimeFigureOut">
              <a:rPr lang="ru-RU" smtClean="0"/>
              <a:t>28.11.2012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2F18E-3DC6-498D-B73E-F136998053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34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6A114-F67A-4456-91EA-0A979C8ECA37}" type="datetimeFigureOut">
              <a:rPr lang="ru-RU" smtClean="0"/>
              <a:t>28.11.2012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2F18E-3DC6-498D-B73E-F136998053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5272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D6A114-F67A-4456-91EA-0A979C8ECA37}" type="datetimeFigureOut">
              <a:rPr lang="ru-RU" smtClean="0"/>
              <a:t>28.11.2012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22F18E-3DC6-498D-B73E-F136998053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080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ППКПиУ</a:t>
            </a:r>
            <a:r>
              <a:rPr lang="ru-RU" dirty="0" smtClean="0"/>
              <a:t> «</a:t>
            </a:r>
            <a:r>
              <a:rPr lang="ru-RU" dirty="0"/>
              <a:t>В</a:t>
            </a:r>
            <a:r>
              <a:rPr lang="ru-RU" dirty="0" smtClean="0"/>
              <a:t>ектор-1</a:t>
            </a:r>
            <a:r>
              <a:rPr lang="ru-RU" dirty="0"/>
              <a:t>»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42" r="-1502" b="6763"/>
          <a:stretch/>
        </p:blipFill>
        <p:spPr>
          <a:xfrm>
            <a:off x="1390000" y="1196752"/>
            <a:ext cx="5996814" cy="5267606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163717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91680" y="1484784"/>
            <a:ext cx="4732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ППКПиУ</a:t>
            </a:r>
            <a:r>
              <a:rPr lang="ru-RU" dirty="0" smtClean="0"/>
              <a:t> «Вектор-1</a:t>
            </a:r>
            <a:r>
              <a:rPr lang="ru-RU" dirty="0"/>
              <a:t>» 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755157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Блочная архитектура – различные исполнения</a:t>
            </a:r>
          </a:p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Оптическая развязка сигнальных цепей блоков – сохранение работоспособности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ru-RU" dirty="0" smtClean="0"/>
              <a:t>Свободно программируемая конфигурация – различные варианты использования</a:t>
            </a:r>
          </a:p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Интеллектуальная, распределенная, управляемая событиями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и командами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система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сбора и обработки данных,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и управления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объектами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системы в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режиме реального времени </a:t>
            </a:r>
            <a:endParaRPr lang="uk-UA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223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Соответствует требованиям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228600" y="2131542"/>
            <a:ext cx="8686800" cy="2594917"/>
          </a:xfrm>
        </p:spPr>
        <p:txBody>
          <a:bodyPr>
            <a:normAutofit/>
          </a:bodyPr>
          <a:lstStyle/>
          <a:p>
            <a:r>
              <a:rPr lang="ru-RU" dirty="0" smtClean="0"/>
              <a:t>ДСТУ-</a:t>
            </a:r>
            <a:r>
              <a:rPr lang="en-US" dirty="0" smtClean="0"/>
              <a:t>EN54-2;</a:t>
            </a:r>
            <a:endParaRPr lang="ru-RU" dirty="0"/>
          </a:p>
          <a:p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ДСТУ-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EN54-4;</a:t>
            </a:r>
          </a:p>
          <a:p>
            <a:r>
              <a:rPr lang="ru-RU" dirty="0"/>
              <a:t>ДСТУ-</a:t>
            </a:r>
            <a:r>
              <a:rPr lang="en-US" dirty="0" smtClean="0"/>
              <a:t>EN54-21;</a:t>
            </a:r>
          </a:p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ДСТУ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 4469-1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79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ДСТУ</a:t>
            </a:r>
            <a:r>
              <a:rPr lang="en-US" dirty="0" smtClean="0"/>
              <a:t> 4469-1:2006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44824"/>
            <a:ext cx="8686800" cy="4179094"/>
          </a:xfrm>
        </p:spPr>
        <p:txBody>
          <a:bodyPr>
            <a:normAutofit fontScale="92500"/>
          </a:bodyPr>
          <a:lstStyle/>
          <a:p>
            <a:r>
              <a:rPr lang="ru-RU" dirty="0"/>
              <a:t>ДСТУ</a:t>
            </a:r>
            <a:r>
              <a:rPr lang="en-US" dirty="0"/>
              <a:t> </a:t>
            </a:r>
            <a:r>
              <a:rPr lang="en-US" dirty="0" smtClean="0"/>
              <a:t>4469-1:2006 </a:t>
            </a:r>
            <a:r>
              <a:rPr lang="ru-RU" dirty="0" smtClean="0"/>
              <a:t>«</a:t>
            </a:r>
            <a:r>
              <a:rPr lang="uk-UA" dirty="0" smtClean="0"/>
              <a:t>Електричні пристрої автоматичного контролю і затримки. Загальні вимоги» - прийнятий переклад із внесеними технічними відхиленнями </a:t>
            </a:r>
            <a:r>
              <a:rPr lang="en-US" dirty="0" smtClean="0"/>
              <a:t>EN 12094-1:2003</a:t>
            </a:r>
            <a:r>
              <a:rPr lang="ru-RU" dirty="0" smtClean="0"/>
              <a:t>;</a:t>
            </a:r>
          </a:p>
          <a:p>
            <a:r>
              <a:rPr lang="uk-UA" dirty="0" smtClean="0">
                <a:solidFill>
                  <a:schemeClr val="bg2">
                    <a:lumMod val="50000"/>
                  </a:schemeClr>
                </a:solidFill>
              </a:rPr>
              <a:t>Установлює вимоги і методи перевіряння для пристроїв автоматичного контролю і затримки </a:t>
            </a:r>
            <a:r>
              <a:rPr lang="uk-UA" dirty="0">
                <a:solidFill>
                  <a:schemeClr val="bg2">
                    <a:lumMod val="50000"/>
                  </a:schemeClr>
                </a:solidFill>
              </a:rPr>
              <a:t>(</a:t>
            </a:r>
            <a:r>
              <a:rPr lang="uk-UA" dirty="0" err="1" smtClean="0">
                <a:solidFill>
                  <a:schemeClr val="bg2">
                    <a:lumMod val="50000"/>
                  </a:schemeClr>
                </a:solidFill>
              </a:rPr>
              <a:t>ПУіЗ</a:t>
            </a:r>
            <a:r>
              <a:rPr lang="uk-UA" dirty="0" smtClean="0">
                <a:solidFill>
                  <a:schemeClr val="bg2">
                    <a:lumMod val="50000"/>
                  </a:schemeClr>
                </a:solidFill>
              </a:rPr>
              <a:t>) у разі використання у комбінації з АСПС</a:t>
            </a:r>
            <a:r>
              <a:rPr lang="uk-UA" dirty="0" smtClean="0"/>
              <a:t>;</a:t>
            </a:r>
          </a:p>
          <a:p>
            <a:r>
              <a:rPr lang="uk-UA" dirty="0" smtClean="0"/>
              <a:t>Установлює </a:t>
            </a:r>
            <a:r>
              <a:rPr lang="uk-UA" dirty="0" err="1" smtClean="0"/>
              <a:t>обов</a:t>
            </a:r>
            <a:r>
              <a:rPr lang="en-US" dirty="0" smtClean="0"/>
              <a:t>’</a:t>
            </a:r>
            <a:r>
              <a:rPr lang="uk-UA" dirty="0" err="1" smtClean="0"/>
              <a:t>язкові</a:t>
            </a:r>
            <a:r>
              <a:rPr lang="uk-UA" dirty="0" smtClean="0"/>
              <a:t> та додаткові функції </a:t>
            </a:r>
            <a:r>
              <a:rPr lang="uk-UA" dirty="0" err="1" smtClean="0"/>
              <a:t>ПУіЗ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1970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Преимущества 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noFill/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Широкий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выбор вариантов конструктивного исполнения в зависимости от назначения и сложности </a:t>
            </a:r>
            <a:r>
              <a:rPr lang="ru-RU" dirty="0" smtClean="0">
                <a:solidFill>
                  <a:schemeClr val="bg2">
                    <a:lumMod val="25000"/>
                  </a:schemeClr>
                </a:solidFill>
              </a:rPr>
              <a:t>объекта</a:t>
            </a:r>
            <a:endParaRPr lang="ru-RU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Многофункциональность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работы системы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противопожарной защиты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ru-RU" dirty="0" smtClean="0"/>
              <a:t>Свободная </a:t>
            </a:r>
            <a:r>
              <a:rPr lang="ru-RU" dirty="0"/>
              <a:t>привязка выходов (ключей) логическими формулами к состояниям (событиям) в ШС и </a:t>
            </a:r>
            <a:r>
              <a:rPr lang="ru-RU" dirty="0" smtClean="0"/>
              <a:t>ключах без </a:t>
            </a:r>
            <a:r>
              <a:rPr lang="ru-RU" dirty="0"/>
              <a:t>применения дополнительных приборов и </a:t>
            </a:r>
            <a:r>
              <a:rPr lang="ru-RU" dirty="0" smtClean="0"/>
              <a:t>ПО</a:t>
            </a:r>
            <a:endParaRPr lang="ru-RU" dirty="0"/>
          </a:p>
          <a:p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Малое потребление электроэнергии</a:t>
            </a:r>
            <a:r>
              <a:rPr lang="ru-RU" dirty="0"/>
              <a:t> </a:t>
            </a:r>
          </a:p>
          <a:p>
            <a:r>
              <a:rPr lang="ru-RU" dirty="0"/>
              <a:t>Удобные органы управления и </a:t>
            </a:r>
            <a:r>
              <a:rPr lang="ru-RU" dirty="0" smtClean="0"/>
              <a:t>индикации</a:t>
            </a:r>
          </a:p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Семь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режимов работы каждого канала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ввода-вывода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ru-RU" dirty="0" smtClean="0"/>
              <a:t>Отличная совместимость с элементами систем управления</a:t>
            </a:r>
            <a:endParaRPr lang="ru-RU" dirty="0"/>
          </a:p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Неизменяемость настроек</a:t>
            </a:r>
            <a:endParaRPr lang="uk-UA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0061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Аппаратная адресация объектов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3523164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Прибор не содержит единой информационной шины управления блоками</a:t>
            </a:r>
          </a:p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Прибор имеет радиальный интерфейс с каждым блоком, т.е. блок включается в свой разъем БЦП со своим адресом</a:t>
            </a:r>
          </a:p>
          <a:p>
            <a:r>
              <a:rPr lang="ru-RU" dirty="0" smtClean="0"/>
              <a:t>Адрес каждого канала ввода-вывода соответствует номеру </a:t>
            </a:r>
            <a:r>
              <a:rPr lang="ru-RU" dirty="0" err="1" smtClean="0"/>
              <a:t>клеммника</a:t>
            </a:r>
            <a:r>
              <a:rPr lang="ru-RU" dirty="0" smtClean="0"/>
              <a:t> этого канала</a:t>
            </a:r>
          </a:p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Адресация силовых ключей осуществляется удалением (разрезанием ) перемычек на плате</a:t>
            </a:r>
          </a:p>
          <a:p>
            <a:r>
              <a:rPr lang="ru-RU" dirty="0" smtClean="0"/>
              <a:t>Адрес каждого объекта (например ШС, Кл) читается так: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43635" y="4676272"/>
            <a:ext cx="21883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smtClean="0"/>
              <a:t>00 ХХ</a:t>
            </a:r>
            <a:endParaRPr lang="uk-UA" sz="6000" dirty="0"/>
          </a:p>
        </p:txBody>
      </p:sp>
      <p:sp>
        <p:nvSpPr>
          <p:cNvPr id="9" name="Минус 8"/>
          <p:cNvSpPr/>
          <p:nvPr/>
        </p:nvSpPr>
        <p:spPr>
          <a:xfrm>
            <a:off x="1543635" y="5543700"/>
            <a:ext cx="1140243" cy="4571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Минус 9"/>
          <p:cNvSpPr/>
          <p:nvPr/>
        </p:nvSpPr>
        <p:spPr>
          <a:xfrm>
            <a:off x="2549357" y="5537458"/>
            <a:ext cx="645193" cy="58202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1" name="TextBox 10"/>
          <p:cNvSpPr txBox="1"/>
          <p:nvPr/>
        </p:nvSpPr>
        <p:spPr>
          <a:xfrm>
            <a:off x="879831" y="5784269"/>
            <a:ext cx="1327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№ прибора</a:t>
            </a:r>
            <a:endParaRPr lang="uk-UA" dirty="0"/>
          </a:p>
        </p:txBody>
      </p:sp>
      <p:sp>
        <p:nvSpPr>
          <p:cNvPr id="12" name="TextBox 11"/>
          <p:cNvSpPr txBox="1"/>
          <p:nvPr/>
        </p:nvSpPr>
        <p:spPr>
          <a:xfrm>
            <a:off x="2207439" y="5789642"/>
            <a:ext cx="1060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№ блока</a:t>
            </a:r>
            <a:endParaRPr lang="uk-UA" dirty="0"/>
          </a:p>
        </p:txBody>
      </p:sp>
      <p:sp>
        <p:nvSpPr>
          <p:cNvPr id="13" name="TextBox 12"/>
          <p:cNvSpPr txBox="1"/>
          <p:nvPr/>
        </p:nvSpPr>
        <p:spPr>
          <a:xfrm>
            <a:off x="3298322" y="5784269"/>
            <a:ext cx="13070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№ объекта в блоке</a:t>
            </a:r>
            <a:endParaRPr lang="uk-UA" dirty="0"/>
          </a:p>
        </p:txBody>
      </p:sp>
      <p:sp>
        <p:nvSpPr>
          <p:cNvPr id="14" name="Минус 13"/>
          <p:cNvSpPr/>
          <p:nvPr/>
        </p:nvSpPr>
        <p:spPr>
          <a:xfrm>
            <a:off x="3086767" y="5542170"/>
            <a:ext cx="645193" cy="58202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flipV="1">
            <a:off x="1692442" y="5648817"/>
            <a:ext cx="421314" cy="20354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V="1">
            <a:off x="2871953" y="5648816"/>
            <a:ext cx="0" cy="262699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flipH="1" flipV="1">
            <a:off x="3426116" y="5648817"/>
            <a:ext cx="351506" cy="214254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645735" y="4647171"/>
            <a:ext cx="21883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smtClean="0"/>
              <a:t>00 51</a:t>
            </a:r>
            <a:endParaRPr lang="uk-UA" sz="6000" dirty="0"/>
          </a:p>
        </p:txBody>
      </p:sp>
      <p:sp>
        <p:nvSpPr>
          <p:cNvPr id="27" name="Минус 26"/>
          <p:cNvSpPr/>
          <p:nvPr/>
        </p:nvSpPr>
        <p:spPr>
          <a:xfrm>
            <a:off x="5645735" y="5514599"/>
            <a:ext cx="1140243" cy="4571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8" name="Минус 27"/>
          <p:cNvSpPr/>
          <p:nvPr/>
        </p:nvSpPr>
        <p:spPr>
          <a:xfrm>
            <a:off x="6651457" y="5508357"/>
            <a:ext cx="645193" cy="58202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9" name="TextBox 28"/>
          <p:cNvSpPr txBox="1"/>
          <p:nvPr/>
        </p:nvSpPr>
        <p:spPr>
          <a:xfrm>
            <a:off x="4981931" y="5755168"/>
            <a:ext cx="1327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№ прибора</a:t>
            </a:r>
            <a:endParaRPr lang="uk-UA" dirty="0"/>
          </a:p>
        </p:txBody>
      </p:sp>
      <p:sp>
        <p:nvSpPr>
          <p:cNvPr id="30" name="TextBox 29"/>
          <p:cNvSpPr txBox="1"/>
          <p:nvPr/>
        </p:nvSpPr>
        <p:spPr>
          <a:xfrm>
            <a:off x="6275389" y="5760541"/>
            <a:ext cx="12360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№ блока А СК</a:t>
            </a:r>
            <a:endParaRPr lang="uk-UA" dirty="0"/>
          </a:p>
        </p:txBody>
      </p:sp>
      <p:sp>
        <p:nvSpPr>
          <p:cNvPr id="31" name="TextBox 30"/>
          <p:cNvSpPr txBox="1"/>
          <p:nvPr/>
        </p:nvSpPr>
        <p:spPr>
          <a:xfrm>
            <a:off x="7400422" y="5755168"/>
            <a:ext cx="13070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№ СК в блоке А</a:t>
            </a:r>
            <a:endParaRPr lang="uk-UA" dirty="0"/>
          </a:p>
        </p:txBody>
      </p:sp>
      <p:sp>
        <p:nvSpPr>
          <p:cNvPr id="32" name="Минус 31"/>
          <p:cNvSpPr/>
          <p:nvPr/>
        </p:nvSpPr>
        <p:spPr>
          <a:xfrm>
            <a:off x="7188867" y="5513069"/>
            <a:ext cx="645193" cy="58202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 flipV="1">
            <a:off x="5794542" y="5619716"/>
            <a:ext cx="421314" cy="20354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 flipV="1">
            <a:off x="6974053" y="5619715"/>
            <a:ext cx="0" cy="262699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 flipH="1" flipV="1">
            <a:off x="7528216" y="5619716"/>
            <a:ext cx="351506" cy="214254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5535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Состав прибора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554161"/>
            <a:ext cx="8686800" cy="4926849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Б</a:t>
            </a:r>
            <a:r>
              <a:rPr lang="ru-RU" dirty="0" smtClean="0"/>
              <a:t>лок центрального процессора (БЦП) </a:t>
            </a:r>
            <a:r>
              <a:rPr lang="ru-RU" b="1" dirty="0" smtClean="0">
                <a:solidFill>
                  <a:srgbClr val="C00000"/>
                </a:solidFill>
              </a:rPr>
              <a:t>(адрес: 00)</a:t>
            </a:r>
          </a:p>
          <a:p>
            <a:r>
              <a:rPr lang="ru-RU" b="1" dirty="0">
                <a:solidFill>
                  <a:schemeClr val="bg2">
                    <a:lumMod val="50000"/>
                  </a:schemeClr>
                </a:solidFill>
              </a:rPr>
              <a:t>Б</a:t>
            </a:r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лок ключей (БК) </a:t>
            </a:r>
            <a:r>
              <a:rPr lang="ru-RU" b="1" dirty="0" smtClean="0">
                <a:solidFill>
                  <a:srgbClr val="C00000"/>
                </a:solidFill>
              </a:rPr>
              <a:t>(адрес: 0091-0098)</a:t>
            </a:r>
          </a:p>
          <a:p>
            <a:r>
              <a:rPr lang="ru-RU" dirty="0"/>
              <a:t>С</a:t>
            </a:r>
            <a:r>
              <a:rPr lang="ru-RU" dirty="0" smtClean="0"/>
              <a:t>иловые ключи (СК) (до 16) </a:t>
            </a:r>
            <a:r>
              <a:rPr lang="ru-RU" b="1" dirty="0" smtClean="0">
                <a:solidFill>
                  <a:srgbClr val="C00000"/>
                </a:solidFill>
              </a:rPr>
              <a:t>(адреса: 0051-0058 – блок А, 0061-0068 – блок В)</a:t>
            </a:r>
          </a:p>
          <a:p>
            <a:r>
              <a:rPr lang="ru-RU" b="1" dirty="0">
                <a:solidFill>
                  <a:schemeClr val="bg2">
                    <a:lumMod val="50000"/>
                  </a:schemeClr>
                </a:solidFill>
              </a:rPr>
              <a:t>Б</a:t>
            </a:r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лок управления режимами пожаротушения (БУР) </a:t>
            </a:r>
          </a:p>
          <a:p>
            <a:r>
              <a:rPr lang="ru-RU" dirty="0"/>
              <a:t>Б</a:t>
            </a:r>
            <a:r>
              <a:rPr lang="ru-RU" dirty="0" smtClean="0"/>
              <a:t>локи ввода/вывода (БВВ) (от 1 до </a:t>
            </a:r>
            <a:r>
              <a:rPr lang="ru-RU" dirty="0"/>
              <a:t>5</a:t>
            </a:r>
            <a:r>
              <a:rPr lang="ru-RU" dirty="0" smtClean="0"/>
              <a:t>) </a:t>
            </a:r>
            <a:r>
              <a:rPr lang="ru-RU" b="1" dirty="0" smtClean="0">
                <a:solidFill>
                  <a:srgbClr val="C00000"/>
                </a:solidFill>
              </a:rPr>
              <a:t>(</a:t>
            </a:r>
            <a:r>
              <a:rPr lang="ru-RU" sz="2900" b="1" dirty="0" smtClean="0">
                <a:solidFill>
                  <a:srgbClr val="C00000"/>
                </a:solidFill>
              </a:rPr>
              <a:t>а</a:t>
            </a:r>
            <a:r>
              <a:rPr lang="ru-RU" b="1" dirty="0" smtClean="0">
                <a:solidFill>
                  <a:srgbClr val="C00000"/>
                </a:solidFill>
              </a:rPr>
              <a:t>дреса: 0011-0018, 0021-0028, 0031-0038, 0041-0048, 0071-0078, 0081-0088</a:t>
            </a:r>
            <a:r>
              <a:rPr lang="ru-RU" dirty="0" smtClean="0">
                <a:solidFill>
                  <a:srgbClr val="C00000"/>
                </a:solidFill>
              </a:rPr>
              <a:t>)</a:t>
            </a:r>
          </a:p>
          <a:p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Блок индикации и управления(БИУ) </a:t>
            </a:r>
            <a:r>
              <a:rPr lang="ru-RU" b="1" dirty="0" smtClean="0">
                <a:solidFill>
                  <a:srgbClr val="C00000"/>
                </a:solidFill>
              </a:rPr>
              <a:t>(адрес: 001)</a:t>
            </a:r>
          </a:p>
          <a:p>
            <a:r>
              <a:rPr lang="ru-RU" dirty="0" smtClean="0"/>
              <a:t>Блок питания(БП)</a:t>
            </a:r>
          </a:p>
          <a:p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Аккумуляторные батареи (АК)</a:t>
            </a:r>
          </a:p>
          <a:p>
            <a:r>
              <a:rPr lang="ru-RU" dirty="0" smtClean="0"/>
              <a:t>Реле (до 20) </a:t>
            </a:r>
          </a:p>
          <a:p>
            <a:r>
              <a:rPr lang="ru-RU" b="1" dirty="0" err="1" smtClean="0">
                <a:solidFill>
                  <a:schemeClr val="bg2">
                    <a:lumMod val="50000"/>
                  </a:schemeClr>
                </a:solidFill>
              </a:rPr>
              <a:t>Клеммная</a:t>
            </a:r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 колодка с держателем предохранителя </a:t>
            </a:r>
            <a:endParaRPr lang="ru-RU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193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Состав </a:t>
            </a:r>
            <a:r>
              <a:rPr lang="uk-UA" dirty="0" err="1"/>
              <a:t>прибора</a:t>
            </a:r>
            <a:endParaRPr lang="uk-UA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205" y="2337796"/>
            <a:ext cx="4401589" cy="3050771"/>
          </a:xfrm>
        </p:spPr>
      </p:pic>
      <p:sp>
        <p:nvSpPr>
          <p:cNvPr id="5" name="Выноска 3 (без границы) 4"/>
          <p:cNvSpPr/>
          <p:nvPr/>
        </p:nvSpPr>
        <p:spPr>
          <a:xfrm flipH="1">
            <a:off x="683568" y="3212976"/>
            <a:ext cx="648072" cy="612648"/>
          </a:xfrm>
          <a:prstGeom prst="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7977"/>
              <a:gd name="adj6" fmla="val -97884"/>
              <a:gd name="adj7" fmla="val 102205"/>
              <a:gd name="adj8" fmla="val -23160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БК</a:t>
            </a:r>
            <a:endParaRPr lang="uk-UA" dirty="0"/>
          </a:p>
        </p:txBody>
      </p:sp>
      <p:sp>
        <p:nvSpPr>
          <p:cNvPr id="6" name="Выноска 3 (без границы) 5"/>
          <p:cNvSpPr/>
          <p:nvPr/>
        </p:nvSpPr>
        <p:spPr>
          <a:xfrm flipH="1">
            <a:off x="683568" y="4581128"/>
            <a:ext cx="648072" cy="612648"/>
          </a:xfrm>
          <a:prstGeom prst="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7977"/>
              <a:gd name="adj6" fmla="val -97884"/>
              <a:gd name="adj7" fmla="val 102205"/>
              <a:gd name="adj8" fmla="val -23160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АК</a:t>
            </a:r>
            <a:endParaRPr lang="uk-UA" dirty="0"/>
          </a:p>
        </p:txBody>
      </p:sp>
      <p:sp>
        <p:nvSpPr>
          <p:cNvPr id="7" name="Выноска 3 (без границы) 6"/>
          <p:cNvSpPr/>
          <p:nvPr/>
        </p:nvSpPr>
        <p:spPr>
          <a:xfrm flipH="1">
            <a:off x="1331640" y="1226795"/>
            <a:ext cx="648072" cy="612648"/>
          </a:xfrm>
          <a:prstGeom prst="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7977"/>
              <a:gd name="adj6" fmla="val -97884"/>
              <a:gd name="adj7" fmla="val 405466"/>
              <a:gd name="adj8" fmla="val -20840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БЦП</a:t>
            </a:r>
            <a:endParaRPr lang="uk-UA" dirty="0"/>
          </a:p>
        </p:txBody>
      </p:sp>
      <p:sp>
        <p:nvSpPr>
          <p:cNvPr id="8" name="Выноска 3 (без границы) 7"/>
          <p:cNvSpPr/>
          <p:nvPr/>
        </p:nvSpPr>
        <p:spPr>
          <a:xfrm flipH="1">
            <a:off x="3851920" y="1533119"/>
            <a:ext cx="727059" cy="612648"/>
          </a:xfrm>
          <a:prstGeom prst="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7977"/>
              <a:gd name="adj6" fmla="val -97884"/>
              <a:gd name="adj7" fmla="val 367047"/>
              <a:gd name="adj8" fmla="val -17362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РЕЛЕ</a:t>
            </a:r>
            <a:endParaRPr lang="uk-UA" dirty="0"/>
          </a:p>
        </p:txBody>
      </p:sp>
      <p:sp>
        <p:nvSpPr>
          <p:cNvPr id="11" name="Выноска 3 (без границы) 10"/>
          <p:cNvSpPr/>
          <p:nvPr/>
        </p:nvSpPr>
        <p:spPr>
          <a:xfrm>
            <a:off x="7716771" y="2816352"/>
            <a:ext cx="648072" cy="612648"/>
          </a:xfrm>
          <a:prstGeom prst="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7977"/>
              <a:gd name="adj6" fmla="val -97884"/>
              <a:gd name="adj7" fmla="val 353725"/>
              <a:gd name="adj8" fmla="val -24859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БП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22435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Состав </a:t>
            </a:r>
            <a:r>
              <a:rPr lang="uk-UA" dirty="0" err="1"/>
              <a:t>прибора</a:t>
            </a:r>
            <a:endParaRPr lang="uk-UA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194" y="2175698"/>
            <a:ext cx="5199611" cy="3374967"/>
          </a:xfrm>
        </p:spPr>
      </p:pic>
      <p:sp>
        <p:nvSpPr>
          <p:cNvPr id="6" name="Выноска 3 (без границы) 5"/>
          <p:cNvSpPr/>
          <p:nvPr/>
        </p:nvSpPr>
        <p:spPr>
          <a:xfrm flipH="1">
            <a:off x="683568" y="2852936"/>
            <a:ext cx="648072" cy="612648"/>
          </a:xfrm>
          <a:prstGeom prst="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7977"/>
              <a:gd name="adj6" fmla="val -97884"/>
              <a:gd name="adj7" fmla="val 102205"/>
              <a:gd name="adj8" fmla="val -23160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БУР</a:t>
            </a:r>
            <a:endParaRPr lang="uk-UA" dirty="0"/>
          </a:p>
        </p:txBody>
      </p:sp>
      <p:sp>
        <p:nvSpPr>
          <p:cNvPr id="7" name="Выноска 3 (без границы) 6"/>
          <p:cNvSpPr/>
          <p:nvPr/>
        </p:nvSpPr>
        <p:spPr>
          <a:xfrm flipH="1">
            <a:off x="703990" y="4725144"/>
            <a:ext cx="627650" cy="612648"/>
          </a:xfrm>
          <a:prstGeom prst="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20667"/>
              <a:gd name="adj6" fmla="val -106688"/>
              <a:gd name="adj7" fmla="val 94137"/>
              <a:gd name="adj8" fmla="val -15486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БИУ</a:t>
            </a:r>
            <a:endParaRPr lang="uk-UA" dirty="0"/>
          </a:p>
        </p:txBody>
      </p:sp>
      <p:sp>
        <p:nvSpPr>
          <p:cNvPr id="8" name="Выноска 3 (без границы) 7"/>
          <p:cNvSpPr/>
          <p:nvPr/>
        </p:nvSpPr>
        <p:spPr>
          <a:xfrm flipH="1">
            <a:off x="8100392" y="2853556"/>
            <a:ext cx="648072" cy="612648"/>
          </a:xfrm>
          <a:prstGeom prst="callout3">
            <a:avLst>
              <a:gd name="adj1" fmla="val 24129"/>
              <a:gd name="adj2" fmla="val 99713"/>
              <a:gd name="adj3" fmla="val 22784"/>
              <a:gd name="adj4" fmla="val 152392"/>
              <a:gd name="adj5" fmla="val 22013"/>
              <a:gd name="adj6" fmla="val 197019"/>
              <a:gd name="adj7" fmla="val 79347"/>
              <a:gd name="adj8" fmla="val 32387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СК</a:t>
            </a:r>
            <a:endParaRPr lang="uk-UA" dirty="0"/>
          </a:p>
        </p:txBody>
      </p:sp>
      <p:sp>
        <p:nvSpPr>
          <p:cNvPr id="9" name="Выноска 3 (без границы) 8"/>
          <p:cNvSpPr/>
          <p:nvPr/>
        </p:nvSpPr>
        <p:spPr>
          <a:xfrm>
            <a:off x="6350496" y="1772816"/>
            <a:ext cx="914400" cy="612648"/>
          </a:xfrm>
          <a:prstGeom prst="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75797"/>
              <a:gd name="adj6" fmla="val -68919"/>
              <a:gd name="adj7" fmla="val 213810"/>
              <a:gd name="adj8" fmla="val -2029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БВВ</a:t>
            </a:r>
            <a:endParaRPr lang="uk-UA" dirty="0"/>
          </a:p>
        </p:txBody>
      </p:sp>
      <p:sp>
        <p:nvSpPr>
          <p:cNvPr id="10" name="Выноска 3 (без границы) 9"/>
          <p:cNvSpPr/>
          <p:nvPr/>
        </p:nvSpPr>
        <p:spPr>
          <a:xfrm>
            <a:off x="4211960" y="1774497"/>
            <a:ext cx="914400" cy="612648"/>
          </a:xfrm>
          <a:prstGeom prst="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75797"/>
              <a:gd name="adj6" fmla="val -68919"/>
              <a:gd name="adj7" fmla="val 213810"/>
              <a:gd name="adj8" fmla="val -2029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БВВ</a:t>
            </a:r>
            <a:endParaRPr lang="uk-UA" dirty="0"/>
          </a:p>
        </p:txBody>
      </p:sp>
      <p:sp>
        <p:nvSpPr>
          <p:cNvPr id="11" name="Выноска 3 (без границы) 10"/>
          <p:cNvSpPr/>
          <p:nvPr/>
        </p:nvSpPr>
        <p:spPr>
          <a:xfrm flipH="1">
            <a:off x="7596336" y="4088294"/>
            <a:ext cx="648072" cy="612648"/>
          </a:xfrm>
          <a:prstGeom prst="callout3">
            <a:avLst>
              <a:gd name="adj1" fmla="val 24129"/>
              <a:gd name="adj2" fmla="val 99713"/>
              <a:gd name="adj3" fmla="val 22784"/>
              <a:gd name="adj4" fmla="val 152392"/>
              <a:gd name="adj5" fmla="val 22013"/>
              <a:gd name="adj6" fmla="val 197019"/>
              <a:gd name="adj7" fmla="val 79347"/>
              <a:gd name="adj8" fmla="val 32387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СК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86934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</a:t>
            </a:r>
            <a:r>
              <a:rPr lang="ru-RU" dirty="0" smtClean="0"/>
              <a:t>СТОЧНИК ПИТАНИЯ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556792"/>
            <a:ext cx="8686800" cy="3314997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Мощность -150 Вт</a:t>
            </a:r>
          </a:p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Стабилизированное напряжение  28±0,2 В</a:t>
            </a:r>
          </a:p>
          <a:p>
            <a:r>
              <a:rPr lang="ru-RU" dirty="0" smtClean="0"/>
              <a:t>Температурная компенсация напряжения</a:t>
            </a:r>
          </a:p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Питание внешних и внутренних приборов</a:t>
            </a:r>
          </a:p>
          <a:p>
            <a:pPr lvl="1"/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+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U1 –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напряжение 20-30В, ток – 1000мА</a:t>
            </a:r>
            <a:endParaRPr lang="en-US" dirty="0" smtClean="0">
              <a:solidFill>
                <a:schemeClr val="bg2">
                  <a:lumMod val="50000"/>
                </a:schemeClr>
              </a:solidFill>
            </a:endParaRPr>
          </a:p>
          <a:p>
            <a:pPr lvl="1"/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+U2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 – напряжение 12-14В, ток до 200мА</a:t>
            </a:r>
            <a:endParaRPr lang="en-US" dirty="0" smtClean="0">
              <a:solidFill>
                <a:schemeClr val="bg2">
                  <a:lumMod val="50000"/>
                </a:schemeClr>
              </a:solidFill>
            </a:endParaRPr>
          </a:p>
          <a:p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521" y="5085184"/>
            <a:ext cx="2110958" cy="689719"/>
          </a:xfrm>
          <a:prstGeom prst="rect">
            <a:avLst/>
          </a:prstGeom>
        </p:spPr>
      </p:pic>
      <p:sp>
        <p:nvSpPr>
          <p:cNvPr id="5" name="Выноска 3 (без границы) 4"/>
          <p:cNvSpPr/>
          <p:nvPr/>
        </p:nvSpPr>
        <p:spPr>
          <a:xfrm flipH="1">
            <a:off x="1859525" y="5085184"/>
            <a:ext cx="648072" cy="612648"/>
          </a:xfrm>
          <a:prstGeom prst="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23991"/>
              <a:gd name="adj6" fmla="val -98972"/>
              <a:gd name="adj7" fmla="val 72886"/>
              <a:gd name="adj8" fmla="val -22781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U2</a:t>
            </a:r>
            <a:endParaRPr lang="uk-UA" dirty="0"/>
          </a:p>
        </p:txBody>
      </p:sp>
      <p:sp>
        <p:nvSpPr>
          <p:cNvPr id="6" name="Выноска 3 (без границы) 5"/>
          <p:cNvSpPr/>
          <p:nvPr/>
        </p:nvSpPr>
        <p:spPr>
          <a:xfrm>
            <a:off x="6377796" y="5066492"/>
            <a:ext cx="714483" cy="612648"/>
          </a:xfrm>
          <a:prstGeom prst="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23991"/>
              <a:gd name="adj6" fmla="val -98972"/>
              <a:gd name="adj7" fmla="val 72886"/>
              <a:gd name="adj8" fmla="val -22781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U1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807528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Блок центрального процессора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695575" y="1522177"/>
            <a:ext cx="3686175" cy="4879955"/>
          </a:xfrm>
        </p:spPr>
      </p:pic>
      <p:sp>
        <p:nvSpPr>
          <p:cNvPr id="5" name="Выноска 2 (без границы) 4"/>
          <p:cNvSpPr/>
          <p:nvPr/>
        </p:nvSpPr>
        <p:spPr>
          <a:xfrm flipH="1">
            <a:off x="414528" y="2343150"/>
            <a:ext cx="1536192" cy="1333500"/>
          </a:xfrm>
          <a:prstGeom prst="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35391"/>
              <a:gd name="adj6" fmla="val -10217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Батарея питания часов реального времени</a:t>
            </a:r>
            <a:endParaRPr lang="ru-RU" dirty="0"/>
          </a:p>
        </p:txBody>
      </p:sp>
      <p:sp>
        <p:nvSpPr>
          <p:cNvPr id="6" name="Выноска 2 (без границы) 5"/>
          <p:cNvSpPr/>
          <p:nvPr/>
        </p:nvSpPr>
        <p:spPr>
          <a:xfrm flipH="1">
            <a:off x="414528" y="4232656"/>
            <a:ext cx="1536192" cy="1290320"/>
          </a:xfrm>
          <a:prstGeom prst="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75062"/>
              <a:gd name="adj6" fmla="val -5456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Разъем для подключения Бк</a:t>
            </a:r>
            <a:endParaRPr lang="ru-RU" dirty="0"/>
          </a:p>
        </p:txBody>
      </p:sp>
      <p:sp>
        <p:nvSpPr>
          <p:cNvPr id="7" name="Выноска 2 (без границы) 6"/>
          <p:cNvSpPr/>
          <p:nvPr/>
        </p:nvSpPr>
        <p:spPr>
          <a:xfrm>
            <a:off x="7209410" y="4389120"/>
            <a:ext cx="1523428" cy="994410"/>
          </a:xfrm>
          <a:prstGeom prst="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82636"/>
              <a:gd name="adj6" fmla="val -9615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Разъемы для </a:t>
            </a:r>
            <a:r>
              <a:rPr lang="ru-RU" dirty="0" smtClean="0"/>
              <a:t>подключения</a:t>
            </a:r>
          </a:p>
          <a:p>
            <a:pPr algn="ctr"/>
            <a:r>
              <a:rPr lang="ru-RU" dirty="0" smtClean="0"/>
              <a:t>блоков</a:t>
            </a:r>
            <a:endParaRPr lang="ru-RU" dirty="0"/>
          </a:p>
        </p:txBody>
      </p:sp>
      <p:sp>
        <p:nvSpPr>
          <p:cNvPr id="8" name="Выноска 2 (без границы) 7"/>
          <p:cNvSpPr/>
          <p:nvPr/>
        </p:nvSpPr>
        <p:spPr>
          <a:xfrm>
            <a:off x="7160642" y="2349500"/>
            <a:ext cx="1572196" cy="1124204"/>
          </a:xfrm>
          <a:prstGeom prst="callout2">
            <a:avLst>
              <a:gd name="adj1" fmla="val 18750"/>
              <a:gd name="adj2" fmla="val -8333"/>
              <a:gd name="adj3" fmla="val 18750"/>
              <a:gd name="adj4" fmla="val -24108"/>
              <a:gd name="adj5" fmla="val 59637"/>
              <a:gd name="adj6" fmla="val -7853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Разъемы для подключения СК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0192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Блок управления и индикации</a:t>
            </a:r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2564904"/>
            <a:ext cx="6197019" cy="2858153"/>
          </a:xfrm>
          <a:prstGeom prst="rect">
            <a:avLst/>
          </a:prstGeom>
        </p:spPr>
      </p:pic>
      <p:sp>
        <p:nvSpPr>
          <p:cNvPr id="5" name="Выноска 3 (без границы) 4"/>
          <p:cNvSpPr/>
          <p:nvPr/>
        </p:nvSpPr>
        <p:spPr>
          <a:xfrm>
            <a:off x="6056267" y="1772816"/>
            <a:ext cx="2696528" cy="612648"/>
          </a:xfrm>
          <a:prstGeom prst="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21149"/>
              <a:gd name="adj6" fmla="val -20042"/>
              <a:gd name="adj7" fmla="val 198854"/>
              <a:gd name="adj8" fmla="val -7737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err="1"/>
              <a:t>Группы</a:t>
            </a:r>
            <a:r>
              <a:rPr lang="uk-UA" dirty="0"/>
              <a:t> </a:t>
            </a:r>
            <a:r>
              <a:rPr lang="uk-UA" dirty="0" err="1"/>
              <a:t>оптических</a:t>
            </a:r>
            <a:r>
              <a:rPr lang="uk-UA" dirty="0"/>
              <a:t> </a:t>
            </a:r>
            <a:r>
              <a:rPr lang="uk-UA" dirty="0" err="1" smtClean="0"/>
              <a:t>индикаторов</a:t>
            </a:r>
            <a:endParaRPr lang="uk-UA" dirty="0"/>
          </a:p>
        </p:txBody>
      </p:sp>
      <p:sp>
        <p:nvSpPr>
          <p:cNvPr id="6" name="Выноска 3 (без границы) 5"/>
          <p:cNvSpPr/>
          <p:nvPr/>
        </p:nvSpPr>
        <p:spPr>
          <a:xfrm flipH="1">
            <a:off x="684210" y="5589240"/>
            <a:ext cx="2879675" cy="864096"/>
          </a:xfrm>
          <a:prstGeom prst="callout3">
            <a:avLst>
              <a:gd name="adj1" fmla="val 14831"/>
              <a:gd name="adj2" fmla="val -7451"/>
              <a:gd name="adj3" fmla="val 15811"/>
              <a:gd name="adj4" fmla="val -25193"/>
              <a:gd name="adj5" fmla="val 16374"/>
              <a:gd name="adj6" fmla="val -24878"/>
              <a:gd name="adj7" fmla="val -59057"/>
              <a:gd name="adj8" fmla="val -4196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Алфавитно-цифровой дисплей - 4 строки по 20 </a:t>
            </a:r>
            <a:r>
              <a:rPr lang="ru-RU" dirty="0" smtClean="0"/>
              <a:t>символов</a:t>
            </a:r>
            <a:endParaRPr lang="ru-RU" dirty="0"/>
          </a:p>
        </p:txBody>
      </p:sp>
      <p:sp>
        <p:nvSpPr>
          <p:cNvPr id="7" name="Выноска 3 (без границы) 6"/>
          <p:cNvSpPr/>
          <p:nvPr/>
        </p:nvSpPr>
        <p:spPr>
          <a:xfrm flipH="1">
            <a:off x="4716016" y="5624209"/>
            <a:ext cx="2879675" cy="864096"/>
          </a:xfrm>
          <a:prstGeom prst="callout3">
            <a:avLst>
              <a:gd name="adj1" fmla="val 11891"/>
              <a:gd name="adj2" fmla="val -3041"/>
              <a:gd name="adj3" fmla="val 10911"/>
              <a:gd name="adj4" fmla="val -18042"/>
              <a:gd name="adj5" fmla="val 10550"/>
              <a:gd name="adj6" fmla="val -18255"/>
              <a:gd name="adj7" fmla="val -159887"/>
              <a:gd name="adj8" fmla="val -2848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16-и </a:t>
            </a:r>
            <a:r>
              <a:rPr lang="uk-UA" dirty="0" err="1"/>
              <a:t>кнопочная</a:t>
            </a:r>
            <a:r>
              <a:rPr lang="uk-UA" dirty="0"/>
              <a:t>  </a:t>
            </a:r>
            <a:r>
              <a:rPr lang="uk-UA" dirty="0" err="1"/>
              <a:t>клавиатура</a:t>
            </a:r>
            <a:endParaRPr lang="uk-UA" dirty="0"/>
          </a:p>
        </p:txBody>
      </p:sp>
      <p:sp>
        <p:nvSpPr>
          <p:cNvPr id="9" name="Вертикальный свиток 8"/>
          <p:cNvSpPr/>
          <p:nvPr/>
        </p:nvSpPr>
        <p:spPr>
          <a:xfrm>
            <a:off x="395536" y="1772816"/>
            <a:ext cx="2376264" cy="3650241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err="1" smtClean="0"/>
              <a:t>Нет</a:t>
            </a:r>
            <a:r>
              <a:rPr lang="uk-UA" dirty="0" smtClean="0"/>
              <a:t> </a:t>
            </a:r>
            <a:r>
              <a:rPr lang="uk-UA" dirty="0" err="1" smtClean="0"/>
              <a:t>необходимости</a:t>
            </a:r>
            <a:r>
              <a:rPr lang="uk-UA" dirty="0" smtClean="0"/>
              <a:t> </a:t>
            </a:r>
            <a:r>
              <a:rPr lang="uk-UA" dirty="0" err="1" smtClean="0"/>
              <a:t>набирать</a:t>
            </a:r>
            <a:r>
              <a:rPr lang="uk-UA" dirty="0" smtClean="0"/>
              <a:t> текст на </a:t>
            </a:r>
            <a:r>
              <a:rPr lang="uk-UA" dirty="0" err="1" smtClean="0"/>
              <a:t>клавиатуре</a:t>
            </a:r>
            <a:r>
              <a:rPr lang="uk-UA" dirty="0" smtClean="0"/>
              <a:t>  – </a:t>
            </a:r>
            <a:r>
              <a:rPr lang="uk-UA" dirty="0" err="1" smtClean="0"/>
              <a:t>управление</a:t>
            </a:r>
            <a:r>
              <a:rPr lang="uk-UA" dirty="0" smtClean="0"/>
              <a:t> </a:t>
            </a:r>
            <a:r>
              <a:rPr lang="uk-UA" dirty="0" err="1" smtClean="0"/>
              <a:t>осуществляется</a:t>
            </a:r>
            <a:r>
              <a:rPr lang="uk-UA" dirty="0" smtClean="0"/>
              <a:t> </a:t>
            </a:r>
            <a:r>
              <a:rPr lang="uk-UA" dirty="0" err="1" smtClean="0"/>
              <a:t>путем</a:t>
            </a:r>
            <a:r>
              <a:rPr lang="uk-UA" dirty="0" smtClean="0"/>
              <a:t> в</a:t>
            </a:r>
            <a:r>
              <a:rPr lang="ru-RU" dirty="0" err="1" smtClean="0"/>
              <a:t>ыбора</a:t>
            </a:r>
            <a:r>
              <a:rPr lang="ru-RU" dirty="0" smtClean="0"/>
              <a:t> элементов меню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717406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Уровни доступа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Реализованы 4 уровня доступа:</a:t>
            </a:r>
          </a:p>
          <a:p>
            <a:pPr lvl="1"/>
            <a:r>
              <a:rPr lang="ru-RU" dirty="0" smtClean="0"/>
              <a:t>3 пользовательских</a:t>
            </a:r>
          </a:p>
          <a:p>
            <a:pPr lvl="1"/>
            <a:r>
              <a:rPr lang="ru-RU" dirty="0"/>
              <a:t>4-й - уровень </a:t>
            </a:r>
            <a:r>
              <a:rPr lang="ru-RU" dirty="0" smtClean="0"/>
              <a:t>– уровень сервисного </a:t>
            </a:r>
            <a:r>
              <a:rPr lang="ru-RU" dirty="0"/>
              <a:t>обслуживания. Данный уровень предусматривает </a:t>
            </a:r>
            <a:r>
              <a:rPr lang="ru-RU" dirty="0" smtClean="0"/>
              <a:t>применение </a:t>
            </a:r>
            <a:r>
              <a:rPr lang="ru-RU" dirty="0"/>
              <a:t>специальных дополнительных аппаратно-программных средств (используется на </a:t>
            </a:r>
            <a:r>
              <a:rPr lang="ru-RU" dirty="0" smtClean="0"/>
              <a:t>предприятии-изготовителе</a:t>
            </a:r>
            <a:r>
              <a:rPr lang="ru-RU" dirty="0"/>
              <a:t>, в сервисных центрах, инсталлирующими организациями).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58089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1-й уровень доступа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Возможен </a:t>
            </a:r>
            <a:r>
              <a:rPr lang="ru-RU" dirty="0"/>
              <a:t>доступ неограниченного количества лиц. </a:t>
            </a:r>
            <a:endParaRPr lang="ru-RU" dirty="0" smtClean="0"/>
          </a:p>
          <a:p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Т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естирование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всех световых индикаторов и встроенного звукового сигнализатора </a:t>
            </a:r>
            <a:endParaRPr lang="ru-RU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ru-RU" dirty="0" smtClean="0"/>
              <a:t>Сброс </a:t>
            </a:r>
            <a:r>
              <a:rPr lang="ru-RU" dirty="0"/>
              <a:t>звука встроенного звукового </a:t>
            </a:r>
            <a:r>
              <a:rPr lang="ru-RU" dirty="0" smtClean="0"/>
              <a:t>сигнализатора</a:t>
            </a:r>
          </a:p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Просмотр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текущих состояний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объектов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3970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2-й уровень доступа – режим оператора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505262"/>
          </a:xfrm>
        </p:spPr>
        <p:txBody>
          <a:bodyPr>
            <a:normAutofit/>
          </a:bodyPr>
          <a:lstStyle/>
          <a:p>
            <a:r>
              <a:rPr lang="ru-RU" dirty="0" smtClean="0"/>
              <a:t>Требует введения кода пользователя - последовательности </a:t>
            </a:r>
            <a:r>
              <a:rPr lang="ru-RU" dirty="0"/>
              <a:t>символов от «0» до «9» длиной 4 </a:t>
            </a:r>
            <a:r>
              <a:rPr lang="ru-RU" dirty="0" smtClean="0"/>
              <a:t>символа</a:t>
            </a:r>
          </a:p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Включение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и отключение объектов (ШС, ключей, связи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)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ru-RU" dirty="0"/>
              <a:t>П</a:t>
            </a:r>
            <a:r>
              <a:rPr lang="ru-RU" dirty="0" smtClean="0"/>
              <a:t>росмотр </a:t>
            </a:r>
            <a:r>
              <a:rPr lang="ru-RU" dirty="0"/>
              <a:t>состояния всех объектов </a:t>
            </a:r>
            <a:r>
              <a:rPr lang="ru-RU" dirty="0" smtClean="0"/>
              <a:t>системы</a:t>
            </a:r>
            <a:endParaRPr lang="ru-RU" dirty="0"/>
          </a:p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Сброс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всех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ШС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Механические замки на БУР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8098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3-й уровень доступа – режим программирования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554162"/>
            <a:ext cx="8839200" cy="4834446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Требует введения кода – последовательности  </a:t>
            </a:r>
            <a:r>
              <a:rPr lang="ru-RU" dirty="0"/>
              <a:t>символов от «0» до «9» длиной 4 </a:t>
            </a:r>
            <a:r>
              <a:rPr lang="ru-RU" dirty="0" smtClean="0"/>
              <a:t>символа</a:t>
            </a:r>
            <a:r>
              <a:rPr lang="ru-RU" dirty="0"/>
              <a:t>, </a:t>
            </a:r>
            <a:r>
              <a:rPr lang="ru-RU" dirty="0" smtClean="0"/>
              <a:t>«#» </a:t>
            </a:r>
            <a:r>
              <a:rPr lang="ru-RU" dirty="0"/>
              <a:t>еще 4 символа и </a:t>
            </a:r>
            <a:r>
              <a:rPr lang="ru-RU" dirty="0" smtClean="0"/>
              <a:t>«#»</a:t>
            </a:r>
            <a:endParaRPr lang="ru-RU" dirty="0"/>
          </a:p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Просмотр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, выбор и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установка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типа каждого из каналов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БВВ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ru-RU" dirty="0"/>
              <a:t>Ф</a:t>
            </a:r>
            <a:r>
              <a:rPr lang="ru-RU" dirty="0" smtClean="0"/>
              <a:t>иксация </a:t>
            </a:r>
            <a:r>
              <a:rPr lang="ru-RU" dirty="0"/>
              <a:t>базовых токов </a:t>
            </a:r>
            <a:r>
              <a:rPr lang="ru-RU" dirty="0" smtClean="0"/>
              <a:t>ШС</a:t>
            </a:r>
            <a:endParaRPr lang="ru-RU" dirty="0"/>
          </a:p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Привязка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ключей по логическим формулам к состоянию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объектов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ru-RU" dirty="0" smtClean="0"/>
              <a:t>Установка </a:t>
            </a:r>
            <a:r>
              <a:rPr lang="ru-RU" dirty="0"/>
              <a:t>прав </a:t>
            </a:r>
            <a:r>
              <a:rPr lang="ru-RU" dirty="0" smtClean="0"/>
              <a:t>пользователей</a:t>
            </a:r>
            <a:endParaRPr lang="ru-RU" dirty="0"/>
          </a:p>
          <a:p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И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зменение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кодов доступа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инженера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ru-RU" dirty="0"/>
              <a:t>К</a:t>
            </a:r>
            <a:r>
              <a:rPr lang="ru-RU" dirty="0" smtClean="0"/>
              <a:t>онфигурирование </a:t>
            </a:r>
            <a:r>
              <a:rPr lang="ru-RU" dirty="0"/>
              <a:t>прибора (установка времени и даты, сохранение (изменение) </a:t>
            </a:r>
            <a:r>
              <a:rPr lang="ru-RU" dirty="0" smtClean="0"/>
              <a:t>конфигурации)</a:t>
            </a:r>
            <a:endParaRPr lang="ru-RU" dirty="0"/>
          </a:p>
          <a:p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П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росмотр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идентификатора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прибора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ru-RU" dirty="0"/>
              <a:t>П</a:t>
            </a:r>
            <a:r>
              <a:rPr lang="ru-RU" dirty="0" smtClean="0"/>
              <a:t>росмотр Журнала событий</a:t>
            </a:r>
          </a:p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Механический замок для доступа во внутрь корпуса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597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Блок ключей</a:t>
            </a:r>
            <a:endParaRPr lang="uk-UA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388" y="1328666"/>
            <a:ext cx="2962275" cy="5362456"/>
          </a:xfrm>
        </p:spPr>
      </p:pic>
      <p:sp>
        <p:nvSpPr>
          <p:cNvPr id="5" name="Выноска 2 (без границы) 4"/>
          <p:cNvSpPr/>
          <p:nvPr/>
        </p:nvSpPr>
        <p:spPr>
          <a:xfrm>
            <a:off x="5512182" y="4425696"/>
            <a:ext cx="3220656" cy="945134"/>
          </a:xfrm>
          <a:prstGeom prst="callout2">
            <a:avLst>
              <a:gd name="adj1" fmla="val 18750"/>
              <a:gd name="adj2" fmla="val -8333"/>
              <a:gd name="adj3" fmla="val 18750"/>
              <a:gd name="adj4" fmla="val -24108"/>
              <a:gd name="adj5" fmla="val 209639"/>
              <a:gd name="adj6" fmla="val -10302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Клеммы для подключения питания ключей</a:t>
            </a:r>
            <a:endParaRPr lang="ru-RU" dirty="0"/>
          </a:p>
        </p:txBody>
      </p:sp>
      <p:sp>
        <p:nvSpPr>
          <p:cNvPr id="6" name="Выноска 2 (без границы) 5"/>
          <p:cNvSpPr/>
          <p:nvPr/>
        </p:nvSpPr>
        <p:spPr>
          <a:xfrm>
            <a:off x="5512182" y="5547360"/>
            <a:ext cx="3220656" cy="945134"/>
          </a:xfrm>
          <a:prstGeom prst="callout2">
            <a:avLst>
              <a:gd name="adj1" fmla="val 18750"/>
              <a:gd name="adj2" fmla="val -8333"/>
              <a:gd name="adj3" fmla="val 18750"/>
              <a:gd name="adj4" fmla="val -24108"/>
              <a:gd name="adj5" fmla="val 85801"/>
              <a:gd name="adj6" fmla="val -8296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3 ключа ОК</a:t>
            </a:r>
            <a:endParaRPr lang="ru-RU" dirty="0"/>
          </a:p>
        </p:txBody>
      </p:sp>
      <p:sp>
        <p:nvSpPr>
          <p:cNvPr id="7" name="Выноска 2 (без границы) 6"/>
          <p:cNvSpPr/>
          <p:nvPr/>
        </p:nvSpPr>
        <p:spPr>
          <a:xfrm>
            <a:off x="5512182" y="3304032"/>
            <a:ext cx="3220656" cy="945134"/>
          </a:xfrm>
          <a:prstGeom prst="callout2">
            <a:avLst>
              <a:gd name="adj1" fmla="val 18750"/>
              <a:gd name="adj2" fmla="val -8333"/>
              <a:gd name="adj3" fmla="val 18750"/>
              <a:gd name="adj4" fmla="val -24108"/>
              <a:gd name="adj5" fmla="val 136110"/>
              <a:gd name="adj6" fmla="val -6706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Клеммы для подключения нагрузки ключа «Пожар»</a:t>
            </a:r>
            <a:endParaRPr lang="ru-RU" dirty="0"/>
          </a:p>
        </p:txBody>
      </p:sp>
      <p:sp>
        <p:nvSpPr>
          <p:cNvPr id="8" name="Выноска 2 (без границы) 7"/>
          <p:cNvSpPr/>
          <p:nvPr/>
        </p:nvSpPr>
        <p:spPr>
          <a:xfrm>
            <a:off x="5512182" y="1535113"/>
            <a:ext cx="3220656" cy="945134"/>
          </a:xfrm>
          <a:prstGeom prst="callout2">
            <a:avLst>
              <a:gd name="adj1" fmla="val 18750"/>
              <a:gd name="adj2" fmla="val -8333"/>
              <a:gd name="adj3" fmla="val 18750"/>
              <a:gd name="adj4" fmla="val -24108"/>
              <a:gd name="adj5" fmla="val 47102"/>
              <a:gd name="adj6" fmla="val -6781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Реле на две группы переключающихся контактов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4090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Блок управления режимами пожаротушения (БУР)</a:t>
            </a:r>
            <a:endParaRPr lang="uk-UA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005" y="1600200"/>
            <a:ext cx="1703989" cy="4525963"/>
          </a:xfrm>
        </p:spPr>
      </p:pic>
      <p:sp>
        <p:nvSpPr>
          <p:cNvPr id="5" name="Выноска 3 (без границы) 4"/>
          <p:cNvSpPr/>
          <p:nvPr/>
        </p:nvSpPr>
        <p:spPr>
          <a:xfrm>
            <a:off x="6502400" y="2450670"/>
            <a:ext cx="1388533" cy="887815"/>
          </a:xfrm>
          <a:prstGeom prst="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21227"/>
              <a:gd name="adj6" fmla="val -62963"/>
              <a:gd name="adj7" fmla="val 85323"/>
              <a:gd name="adj8" fmla="val -10112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Индикатор активного состояния</a:t>
            </a:r>
            <a:endParaRPr lang="uk-UA" dirty="0"/>
          </a:p>
        </p:txBody>
      </p:sp>
      <p:sp>
        <p:nvSpPr>
          <p:cNvPr id="7" name="Выноска 3 (без границы) 6"/>
          <p:cNvSpPr/>
          <p:nvPr/>
        </p:nvSpPr>
        <p:spPr>
          <a:xfrm>
            <a:off x="6434667" y="3989065"/>
            <a:ext cx="1388533" cy="612648"/>
          </a:xfrm>
          <a:prstGeom prst="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21227"/>
              <a:gd name="adj6" fmla="val -62963"/>
              <a:gd name="adj7" fmla="val 85323"/>
              <a:gd name="adj8" fmla="val -10112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Замок доступа</a:t>
            </a:r>
            <a:endParaRPr lang="uk-UA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547005" y="1576261"/>
            <a:ext cx="1058333" cy="4601104"/>
          </a:xfrm>
          <a:prstGeom prst="rect">
            <a:avLst/>
          </a:prstGeom>
          <a:solidFill>
            <a:schemeClr val="accent1">
              <a:alpha val="38000"/>
            </a:schemeClr>
          </a:solidFill>
          <a:ln w="1905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Выноска 3 (без границы) 8"/>
          <p:cNvSpPr/>
          <p:nvPr/>
        </p:nvSpPr>
        <p:spPr>
          <a:xfrm flipH="1">
            <a:off x="1251712" y="1742089"/>
            <a:ext cx="1574800" cy="612648"/>
          </a:xfrm>
          <a:prstGeom prst="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21227"/>
              <a:gd name="adj6" fmla="val -62963"/>
              <a:gd name="adj7" fmla="val 60447"/>
              <a:gd name="adj8" fmla="val -7478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Управление зоной АСПТ </a:t>
            </a: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</a:t>
            </a:r>
            <a:endParaRPr lang="uk-UA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Выноска 3 (без границы) 10"/>
          <p:cNvSpPr/>
          <p:nvPr/>
        </p:nvSpPr>
        <p:spPr>
          <a:xfrm flipH="1">
            <a:off x="803275" y="4295389"/>
            <a:ext cx="1574800" cy="741722"/>
          </a:xfrm>
          <a:prstGeom prst="callout3">
            <a:avLst>
              <a:gd name="adj1" fmla="val 15463"/>
              <a:gd name="adj2" fmla="val -10656"/>
              <a:gd name="adj3" fmla="val 17106"/>
              <a:gd name="adj4" fmla="val -9699"/>
              <a:gd name="adj5" fmla="val 17939"/>
              <a:gd name="adj6" fmla="val -67608"/>
              <a:gd name="adj7" fmla="val 76903"/>
              <a:gd name="adj8" fmla="val -10805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Индикатор питания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801736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Блоки входов-выходов</a:t>
            </a:r>
            <a:endParaRPr lang="uk-UA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581" y="1600200"/>
            <a:ext cx="8170838" cy="4525963"/>
          </a:xfrm>
        </p:spPr>
      </p:pic>
    </p:spTree>
    <p:extLst>
      <p:ext uri="{BB962C8B-B14F-4D97-AF65-F5344CB8AC3E}">
        <p14:creationId xmlns:p14="http://schemas.microsoft.com/office/powerpoint/2010/main" val="659337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Блок </a:t>
            </a:r>
            <a:r>
              <a:rPr lang="ru-RU" dirty="0"/>
              <a:t>в</a:t>
            </a:r>
            <a:r>
              <a:rPr lang="uk-UA" dirty="0" err="1" smtClean="0"/>
              <a:t>ходов-выходов</a:t>
            </a:r>
            <a:endParaRPr lang="uk-UA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11213" y="1535113"/>
            <a:ext cx="1862546" cy="5017953"/>
          </a:xfrm>
        </p:spPr>
      </p:pic>
      <p:sp>
        <p:nvSpPr>
          <p:cNvPr id="4" name="Выноска 2 (без границы) 3"/>
          <p:cNvSpPr/>
          <p:nvPr/>
        </p:nvSpPr>
        <p:spPr>
          <a:xfrm>
            <a:off x="4605338" y="5492750"/>
            <a:ext cx="4127500" cy="945134"/>
          </a:xfrm>
          <a:prstGeom prst="callout2">
            <a:avLst>
              <a:gd name="adj1" fmla="val 18750"/>
              <a:gd name="adj2" fmla="val -8333"/>
              <a:gd name="adj3" fmla="val 18750"/>
              <a:gd name="adj4" fmla="val -24108"/>
              <a:gd name="adj5" fmla="val 79351"/>
              <a:gd name="adj6" fmla="val -6878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Разъем для подключения БУР или иных блоков, нагрузок, ШС</a:t>
            </a:r>
            <a:endParaRPr lang="ru-RU" dirty="0"/>
          </a:p>
        </p:txBody>
      </p:sp>
      <p:sp>
        <p:nvSpPr>
          <p:cNvPr id="6" name="Выноска 2 (без границы) 5"/>
          <p:cNvSpPr/>
          <p:nvPr/>
        </p:nvSpPr>
        <p:spPr>
          <a:xfrm>
            <a:off x="4605338" y="3883406"/>
            <a:ext cx="4127500" cy="945134"/>
          </a:xfrm>
          <a:prstGeom prst="callout2">
            <a:avLst>
              <a:gd name="adj1" fmla="val 18750"/>
              <a:gd name="adj2" fmla="val -8333"/>
              <a:gd name="adj3" fmla="val 18750"/>
              <a:gd name="adj4" fmla="val -24108"/>
              <a:gd name="adj5" fmla="val 87091"/>
              <a:gd name="adj6" fmla="val -5371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Клеммы для подключения ШС  и ключей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3794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Режимы входов-выходов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Пожарный В</a:t>
            </a:r>
          </a:p>
          <a:p>
            <a:r>
              <a:rPr lang="ru-RU" dirty="0" smtClean="0"/>
              <a:t>Пожарный </a:t>
            </a:r>
            <a:r>
              <a:rPr lang="en-US" dirty="0" smtClean="0"/>
              <a:t>BR</a:t>
            </a:r>
          </a:p>
          <a:p>
            <a:r>
              <a:rPr lang="ru-RU" dirty="0" smtClean="0"/>
              <a:t>Пожарный А</a:t>
            </a:r>
          </a:p>
          <a:p>
            <a:r>
              <a:rPr lang="ru-RU" dirty="0" smtClean="0"/>
              <a:t>Пожарный </a:t>
            </a:r>
            <a:r>
              <a:rPr lang="en-US" dirty="0" smtClean="0"/>
              <a:t>AR</a:t>
            </a:r>
          </a:p>
          <a:p>
            <a:r>
              <a:rPr lang="ru-RU" dirty="0" smtClean="0"/>
              <a:t>Ключ</a:t>
            </a:r>
          </a:p>
          <a:p>
            <a:r>
              <a:rPr lang="ru-RU" dirty="0" smtClean="0"/>
              <a:t>Логический шлейф</a:t>
            </a:r>
          </a:p>
          <a:p>
            <a:r>
              <a:rPr lang="ru-RU" dirty="0" smtClean="0"/>
              <a:t>Защитный</a:t>
            </a:r>
            <a:endParaRPr lang="uk-UA" dirty="0"/>
          </a:p>
        </p:txBody>
      </p:sp>
      <p:sp>
        <p:nvSpPr>
          <p:cNvPr id="4" name="Правая фигурная скобка 3"/>
          <p:cNvSpPr/>
          <p:nvPr/>
        </p:nvSpPr>
        <p:spPr>
          <a:xfrm>
            <a:off x="3522663" y="1712890"/>
            <a:ext cx="907669" cy="2086378"/>
          </a:xfrm>
          <a:prstGeom prst="rightBrace">
            <a:avLst>
              <a:gd name="adj1" fmla="val 55337"/>
              <a:gd name="adj2" fmla="val 51852"/>
            </a:avLst>
          </a:prstGeom>
          <a:ln w="47625">
            <a:solidFill>
              <a:srgbClr val="C000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4605337" y="2490056"/>
            <a:ext cx="43583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Режимы пожарных ШС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395040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Отличия режимов пожарных ШС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0304" y="1554162"/>
            <a:ext cx="8963696" cy="4525963"/>
          </a:xfrm>
        </p:spPr>
        <p:txBody>
          <a:bodyPr/>
          <a:lstStyle/>
          <a:p>
            <a:r>
              <a:rPr lang="ru-RU" dirty="0" smtClean="0"/>
              <a:t>«В» - без верификации;</a:t>
            </a:r>
          </a:p>
          <a:p>
            <a:r>
              <a:rPr lang="ru-RU" dirty="0" smtClean="0"/>
              <a:t>«А» – с верификацией;</a:t>
            </a:r>
          </a:p>
          <a:p>
            <a:r>
              <a:rPr lang="uk-UA" dirty="0" err="1" smtClean="0"/>
              <a:t>Наличие</a:t>
            </a:r>
            <a:r>
              <a:rPr lang="uk-UA" dirty="0" smtClean="0"/>
              <a:t> «</a:t>
            </a:r>
            <a:r>
              <a:rPr lang="en-US" dirty="0" smtClean="0"/>
              <a:t>R</a:t>
            </a:r>
            <a:r>
              <a:rPr lang="ru-RU" dirty="0" smtClean="0"/>
              <a:t>»</a:t>
            </a:r>
            <a:r>
              <a:rPr lang="en-US" dirty="0" smtClean="0"/>
              <a:t> - </a:t>
            </a:r>
            <a:r>
              <a:rPr lang="ru-RU" dirty="0" smtClean="0"/>
              <a:t> оконечный элемент ШС – резистор</a:t>
            </a:r>
          </a:p>
          <a:p>
            <a:r>
              <a:rPr lang="ru-RU" dirty="0" smtClean="0"/>
              <a:t>Без «</a:t>
            </a:r>
            <a:r>
              <a:rPr lang="en-US" dirty="0" smtClean="0"/>
              <a:t>R</a:t>
            </a:r>
            <a:r>
              <a:rPr lang="ru-RU" dirty="0" smtClean="0"/>
              <a:t>»</a:t>
            </a:r>
            <a:r>
              <a:rPr lang="en-US" dirty="0" smtClean="0"/>
              <a:t> </a:t>
            </a:r>
            <a:r>
              <a:rPr lang="ru-RU" dirty="0" smtClean="0"/>
              <a:t>– оконечный элемент ШС - конденсатор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4354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Режим входа «пожарный В» (</a:t>
            </a:r>
            <a:r>
              <a:rPr lang="en-US" dirty="0" smtClean="0"/>
              <a:t>1)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799" y="1487488"/>
            <a:ext cx="8486775" cy="1227137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/>
              <a:t>Элементы ШС – </a:t>
            </a:r>
            <a:r>
              <a:rPr lang="ru-RU" b="1" dirty="0" smtClean="0"/>
              <a:t>активные </a:t>
            </a:r>
            <a:r>
              <a:rPr lang="ru-RU" b="1" dirty="0" err="1" smtClean="0"/>
              <a:t>извещатели</a:t>
            </a:r>
            <a:endParaRPr lang="ru-RU" b="1" dirty="0" smtClean="0"/>
          </a:p>
          <a:p>
            <a:r>
              <a:rPr lang="ru-RU" dirty="0" smtClean="0"/>
              <a:t>Оконечный элемент контроля – </a:t>
            </a:r>
            <a:r>
              <a:rPr lang="ru-RU" b="1" dirty="0" smtClean="0"/>
              <a:t>конденсатор</a:t>
            </a:r>
          </a:p>
          <a:p>
            <a:r>
              <a:rPr lang="ru-RU" dirty="0" smtClean="0"/>
              <a:t>Алгоритм работы - </a:t>
            </a:r>
            <a:r>
              <a:rPr lang="ru-RU" b="1" dirty="0" smtClean="0"/>
              <a:t>без верификации</a:t>
            </a:r>
          </a:p>
          <a:p>
            <a:r>
              <a:rPr lang="ru-RU" dirty="0" smtClean="0"/>
              <a:t>Режим «Пожар» формируется при срабатывании </a:t>
            </a:r>
            <a:r>
              <a:rPr lang="ru-RU" b="1" dirty="0" smtClean="0"/>
              <a:t>двух</a:t>
            </a:r>
            <a:r>
              <a:rPr lang="ru-RU" dirty="0" smtClean="0"/>
              <a:t> </a:t>
            </a:r>
            <a:r>
              <a:rPr lang="ru-RU" b="1" dirty="0" err="1" smtClean="0"/>
              <a:t>извещателей</a:t>
            </a:r>
            <a:r>
              <a:rPr lang="ru-RU" dirty="0" smtClean="0"/>
              <a:t> в одном ШС</a:t>
            </a:r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054" y="2943225"/>
            <a:ext cx="8312166" cy="241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136338" y="5450443"/>
            <a:ext cx="5819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Сок – (1,0 мкФ. - 4,7мкФ.) </a:t>
            </a:r>
            <a:r>
              <a:rPr lang="ru-RU" dirty="0" smtClean="0"/>
              <a:t>на напряжение </a:t>
            </a:r>
            <a:r>
              <a:rPr lang="ru-RU" dirty="0"/>
              <a:t>не менее 50В</a:t>
            </a:r>
            <a:endParaRPr lang="uk-UA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58076" y="5439641"/>
            <a:ext cx="2137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dirty="0"/>
              <a:t>R</a:t>
            </a:r>
            <a:r>
              <a:rPr lang="ru-RU" dirty="0" err="1"/>
              <a:t>огр</a:t>
            </a:r>
            <a:r>
              <a:rPr lang="ru-RU" dirty="0"/>
              <a:t> – 5,6кОм ±5%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64767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Режим входа «пожарный В» (2)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487488"/>
            <a:ext cx="8382000" cy="1227137"/>
          </a:xfrm>
        </p:spPr>
        <p:txBody>
          <a:bodyPr>
            <a:normAutofit fontScale="55000" lnSpcReduction="20000"/>
          </a:bodyPr>
          <a:lstStyle/>
          <a:p>
            <a:r>
              <a:rPr lang="ru-RU" dirty="0"/>
              <a:t>Элементы ШС – </a:t>
            </a:r>
            <a:r>
              <a:rPr lang="ru-RU" b="1" dirty="0"/>
              <a:t>активные </a:t>
            </a:r>
            <a:r>
              <a:rPr lang="ru-RU" b="1" dirty="0" err="1" smtClean="0"/>
              <a:t>извещатели</a:t>
            </a:r>
            <a:endParaRPr lang="ru-RU" b="1" dirty="0" smtClean="0"/>
          </a:p>
          <a:p>
            <a:r>
              <a:rPr lang="ru-RU" dirty="0" smtClean="0"/>
              <a:t>Оконечный элемент контроля – </a:t>
            </a:r>
            <a:r>
              <a:rPr lang="ru-RU" b="1" dirty="0" smtClean="0"/>
              <a:t>конденсатор</a:t>
            </a:r>
          </a:p>
          <a:p>
            <a:r>
              <a:rPr lang="ru-RU" dirty="0" smtClean="0"/>
              <a:t>Алгоритм работы - </a:t>
            </a:r>
            <a:r>
              <a:rPr lang="ru-RU" b="1" dirty="0" smtClean="0"/>
              <a:t>без верификации</a:t>
            </a:r>
          </a:p>
          <a:p>
            <a:r>
              <a:rPr lang="ru-RU" dirty="0" smtClean="0"/>
              <a:t>Режим «Пожар» формируется при срабатывании </a:t>
            </a:r>
            <a:r>
              <a:rPr lang="ru-RU" b="1" dirty="0" smtClean="0"/>
              <a:t>одного </a:t>
            </a:r>
            <a:r>
              <a:rPr lang="ru-RU" b="1" dirty="0" err="1" smtClean="0"/>
              <a:t>извещателя</a:t>
            </a:r>
            <a:endParaRPr lang="ru-RU" b="1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054" y="2943225"/>
            <a:ext cx="8312166" cy="241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136338" y="5450443"/>
            <a:ext cx="5819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Сок – (1,0 мкФ. - 4,7мкФ.) </a:t>
            </a:r>
            <a:r>
              <a:rPr lang="ru-RU" dirty="0" smtClean="0"/>
              <a:t>на напряжение </a:t>
            </a:r>
            <a:r>
              <a:rPr lang="ru-RU" dirty="0"/>
              <a:t>не менее 50В</a:t>
            </a:r>
            <a:endParaRPr lang="uk-UA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58076" y="5439641"/>
            <a:ext cx="2137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dirty="0"/>
              <a:t>R</a:t>
            </a:r>
            <a:r>
              <a:rPr lang="uk-UA" dirty="0" err="1"/>
              <a:t>огр</a:t>
            </a:r>
            <a:r>
              <a:rPr lang="uk-UA" dirty="0"/>
              <a:t> – 3,3кОм ±5%</a:t>
            </a:r>
          </a:p>
        </p:txBody>
      </p:sp>
    </p:spTree>
    <p:extLst>
      <p:ext uri="{BB962C8B-B14F-4D97-AF65-F5344CB8AC3E}">
        <p14:creationId xmlns:p14="http://schemas.microsoft.com/office/powerpoint/2010/main" val="2895873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428038" cy="838200"/>
          </a:xfrm>
        </p:spPr>
        <p:txBody>
          <a:bodyPr/>
          <a:lstStyle/>
          <a:p>
            <a:r>
              <a:rPr lang="ru-RU" dirty="0" smtClean="0"/>
              <a:t>Режим входа «пожарный В» (3)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799" y="1487488"/>
            <a:ext cx="8505825" cy="1227137"/>
          </a:xfrm>
        </p:spPr>
        <p:txBody>
          <a:bodyPr>
            <a:normAutofit fontScale="55000" lnSpcReduction="20000"/>
          </a:bodyPr>
          <a:lstStyle/>
          <a:p>
            <a:r>
              <a:rPr lang="ru-RU" dirty="0"/>
              <a:t>Элементы ШС – </a:t>
            </a:r>
            <a:r>
              <a:rPr lang="ru-RU" b="1" dirty="0"/>
              <a:t>активные </a:t>
            </a:r>
            <a:r>
              <a:rPr lang="ru-RU" b="1" dirty="0" err="1" smtClean="0"/>
              <a:t>извещатели</a:t>
            </a:r>
            <a:r>
              <a:rPr lang="ru-RU" b="1" dirty="0" smtClean="0"/>
              <a:t> с НР контактом</a:t>
            </a:r>
          </a:p>
          <a:p>
            <a:r>
              <a:rPr lang="ru-RU" dirty="0" smtClean="0"/>
              <a:t>Оконечный элемент контроля – </a:t>
            </a:r>
            <a:r>
              <a:rPr lang="ru-RU" b="1" dirty="0" smtClean="0"/>
              <a:t>конденсатор</a:t>
            </a:r>
          </a:p>
          <a:p>
            <a:r>
              <a:rPr lang="ru-RU" dirty="0" smtClean="0"/>
              <a:t>Алгоритм работы - </a:t>
            </a:r>
            <a:r>
              <a:rPr lang="ru-RU" b="1" dirty="0" smtClean="0"/>
              <a:t>без верификации</a:t>
            </a:r>
          </a:p>
          <a:p>
            <a:r>
              <a:rPr lang="ru-RU" dirty="0" smtClean="0"/>
              <a:t>Режим «Пожар» формируется при срабатывании </a:t>
            </a:r>
            <a:r>
              <a:rPr lang="ru-RU" b="1" dirty="0" smtClean="0"/>
              <a:t>двух </a:t>
            </a:r>
            <a:r>
              <a:rPr lang="ru-RU" b="1" dirty="0" err="1" smtClean="0"/>
              <a:t>извещателей</a:t>
            </a:r>
            <a:r>
              <a:rPr lang="ru-RU" b="1" dirty="0" smtClean="0"/>
              <a:t> </a:t>
            </a:r>
            <a:r>
              <a:rPr lang="ru-RU" dirty="0" smtClean="0"/>
              <a:t> в одном ШС</a:t>
            </a:r>
            <a:endParaRPr lang="ru-RU" b="1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8675" y="5844057"/>
            <a:ext cx="5819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Сок – (1,0 мкФ. - 4,7мкФ.) </a:t>
            </a:r>
            <a:r>
              <a:rPr lang="ru-RU" dirty="0" smtClean="0"/>
              <a:t>на напряжение </a:t>
            </a:r>
            <a:r>
              <a:rPr lang="ru-RU" dirty="0"/>
              <a:t>не менее 50В</a:t>
            </a:r>
            <a:endParaRPr lang="uk-UA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60413" y="5833255"/>
            <a:ext cx="2137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dirty="0"/>
              <a:t>R</a:t>
            </a:r>
            <a:r>
              <a:rPr lang="ru-RU" dirty="0" err="1"/>
              <a:t>огр</a:t>
            </a:r>
            <a:r>
              <a:rPr lang="ru-RU" dirty="0"/>
              <a:t> – 7,5кОм ±5%</a:t>
            </a:r>
            <a:endParaRPr lang="uk-UA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413" y="2949574"/>
            <a:ext cx="8216889" cy="2395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7602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Режим входа «пожарный В» (4)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799" y="1487488"/>
            <a:ext cx="8505825" cy="1227137"/>
          </a:xfrm>
        </p:spPr>
        <p:txBody>
          <a:bodyPr>
            <a:normAutofit fontScale="55000" lnSpcReduction="20000"/>
          </a:bodyPr>
          <a:lstStyle/>
          <a:p>
            <a:r>
              <a:rPr lang="ru-RU" dirty="0"/>
              <a:t>Элементы ШС – </a:t>
            </a:r>
            <a:r>
              <a:rPr lang="ru-RU" b="1" dirty="0"/>
              <a:t>активные </a:t>
            </a:r>
            <a:r>
              <a:rPr lang="ru-RU" b="1" dirty="0" err="1" smtClean="0"/>
              <a:t>извещатели</a:t>
            </a:r>
            <a:r>
              <a:rPr lang="ru-RU" b="1" dirty="0" smtClean="0"/>
              <a:t> с НР контактом</a:t>
            </a:r>
          </a:p>
          <a:p>
            <a:r>
              <a:rPr lang="ru-RU" dirty="0" smtClean="0"/>
              <a:t>Оконечный элемент контроля – </a:t>
            </a:r>
            <a:r>
              <a:rPr lang="ru-RU" b="1" dirty="0" smtClean="0"/>
              <a:t>конденсатор</a:t>
            </a:r>
          </a:p>
          <a:p>
            <a:r>
              <a:rPr lang="ru-RU" dirty="0" smtClean="0"/>
              <a:t>Алгоритм работы - </a:t>
            </a:r>
            <a:r>
              <a:rPr lang="ru-RU" b="1" dirty="0" smtClean="0"/>
              <a:t>без верификации</a:t>
            </a:r>
          </a:p>
          <a:p>
            <a:r>
              <a:rPr lang="ru-RU" dirty="0" smtClean="0"/>
              <a:t>Режим «Пожар» формируется при срабатывании </a:t>
            </a:r>
            <a:r>
              <a:rPr lang="ru-RU" b="1" dirty="0" smtClean="0"/>
              <a:t>одного </a:t>
            </a:r>
            <a:r>
              <a:rPr lang="ru-RU" b="1" dirty="0" err="1" smtClean="0"/>
              <a:t>извещателя</a:t>
            </a:r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136338" y="5450443"/>
            <a:ext cx="5819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Сок – (1,0 мкФ. - 4,7мкФ.) </a:t>
            </a:r>
            <a:r>
              <a:rPr lang="ru-RU" dirty="0" smtClean="0"/>
              <a:t>на напряжение </a:t>
            </a:r>
            <a:r>
              <a:rPr lang="ru-RU" dirty="0"/>
              <a:t>не менее 50В</a:t>
            </a:r>
            <a:endParaRPr lang="uk-UA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58076" y="5439641"/>
            <a:ext cx="2137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dirty="0"/>
              <a:t>R</a:t>
            </a:r>
            <a:r>
              <a:rPr lang="ru-RU" dirty="0" err="1"/>
              <a:t>огр</a:t>
            </a:r>
            <a:r>
              <a:rPr lang="ru-RU" dirty="0"/>
              <a:t> – 3,3кОм ±5%</a:t>
            </a:r>
            <a:endParaRPr lang="uk-UA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413" y="2794000"/>
            <a:ext cx="8274616" cy="2411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1181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Режим входа «пожарный </a:t>
            </a:r>
            <a:r>
              <a:rPr lang="en-US" dirty="0" smtClean="0"/>
              <a:t>BR</a:t>
            </a:r>
            <a:r>
              <a:rPr lang="uk-UA" dirty="0" smtClean="0"/>
              <a:t>»</a:t>
            </a:r>
            <a:r>
              <a:rPr lang="en-US" dirty="0" smtClean="0"/>
              <a:t> (</a:t>
            </a:r>
            <a:r>
              <a:rPr lang="ru-RU" dirty="0" smtClean="0"/>
              <a:t>1)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487488"/>
            <a:ext cx="8496300" cy="1312862"/>
          </a:xfrm>
        </p:spPr>
        <p:txBody>
          <a:bodyPr>
            <a:normAutofit fontScale="55000" lnSpcReduction="20000"/>
          </a:bodyPr>
          <a:lstStyle/>
          <a:p>
            <a:r>
              <a:rPr lang="ru-RU" dirty="0"/>
              <a:t>Элементы ШС – </a:t>
            </a:r>
            <a:r>
              <a:rPr lang="ru-RU" b="1" dirty="0"/>
              <a:t>активные </a:t>
            </a:r>
            <a:r>
              <a:rPr lang="ru-RU" b="1" dirty="0" err="1" smtClean="0"/>
              <a:t>извещатели</a:t>
            </a:r>
            <a:endParaRPr lang="ru-RU" dirty="0" smtClean="0"/>
          </a:p>
          <a:p>
            <a:r>
              <a:rPr lang="ru-RU" dirty="0" smtClean="0"/>
              <a:t>Оконечный элемент контроля – </a:t>
            </a:r>
            <a:r>
              <a:rPr lang="ru-RU" b="1" dirty="0" smtClean="0"/>
              <a:t>резистор</a:t>
            </a:r>
          </a:p>
          <a:p>
            <a:r>
              <a:rPr lang="ru-RU" dirty="0" smtClean="0"/>
              <a:t>Алгоритм работы – </a:t>
            </a:r>
            <a:r>
              <a:rPr lang="ru-RU" b="1" dirty="0" smtClean="0"/>
              <a:t>без верификации</a:t>
            </a:r>
          </a:p>
          <a:p>
            <a:r>
              <a:rPr lang="ru-RU" dirty="0" smtClean="0"/>
              <a:t>Режим «Пожар» формируется при срабатывании </a:t>
            </a:r>
            <a:r>
              <a:rPr lang="ru-RU" b="1" dirty="0" smtClean="0"/>
              <a:t>двух </a:t>
            </a:r>
            <a:r>
              <a:rPr lang="ru-RU" b="1" dirty="0" err="1" smtClean="0"/>
              <a:t>извещателей</a:t>
            </a:r>
            <a:r>
              <a:rPr lang="ru-RU" b="1" dirty="0" smtClean="0"/>
              <a:t> </a:t>
            </a:r>
            <a:r>
              <a:rPr lang="ru-RU" dirty="0" smtClean="0"/>
              <a:t>в одном ШС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136338" y="5450443"/>
            <a:ext cx="5819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dirty="0"/>
              <a:t>R</a:t>
            </a:r>
            <a:r>
              <a:rPr lang="ru-RU" dirty="0" err="1"/>
              <a:t>ок</a:t>
            </a:r>
            <a:r>
              <a:rPr lang="ru-RU" dirty="0"/>
              <a:t> – (2,4кОм. - 3,9кОм)</a:t>
            </a:r>
            <a:endParaRPr lang="uk-UA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58076" y="5439641"/>
            <a:ext cx="2137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dirty="0"/>
              <a:t>R</a:t>
            </a:r>
            <a:r>
              <a:rPr lang="uk-UA" dirty="0" err="1"/>
              <a:t>огр</a:t>
            </a:r>
            <a:r>
              <a:rPr lang="uk-UA" dirty="0"/>
              <a:t> – </a:t>
            </a:r>
            <a:r>
              <a:rPr lang="uk-UA" dirty="0" smtClean="0"/>
              <a:t>5,6кОм </a:t>
            </a:r>
            <a:r>
              <a:rPr lang="uk-UA" dirty="0"/>
              <a:t>±5%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413" y="2921000"/>
            <a:ext cx="8195701" cy="2490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9962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428038" cy="838200"/>
          </a:xfrm>
        </p:spPr>
        <p:txBody>
          <a:bodyPr>
            <a:normAutofit/>
          </a:bodyPr>
          <a:lstStyle/>
          <a:p>
            <a:r>
              <a:rPr lang="ru-RU" dirty="0" smtClean="0"/>
              <a:t>Режим входа «пожарный </a:t>
            </a:r>
            <a:r>
              <a:rPr lang="en-US" dirty="0" smtClean="0"/>
              <a:t>BR</a:t>
            </a:r>
            <a:r>
              <a:rPr lang="uk-UA" dirty="0" smtClean="0"/>
              <a:t>»</a:t>
            </a:r>
            <a:r>
              <a:rPr lang="en-US" dirty="0" smtClean="0"/>
              <a:t> (</a:t>
            </a:r>
            <a:r>
              <a:rPr lang="ru-RU" dirty="0" smtClean="0"/>
              <a:t>2)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487488"/>
            <a:ext cx="8382000" cy="1227137"/>
          </a:xfrm>
        </p:spPr>
        <p:txBody>
          <a:bodyPr>
            <a:normAutofit fontScale="55000" lnSpcReduction="20000"/>
          </a:bodyPr>
          <a:lstStyle/>
          <a:p>
            <a:r>
              <a:rPr lang="ru-RU" dirty="0"/>
              <a:t>Элементы ШС – </a:t>
            </a:r>
            <a:r>
              <a:rPr lang="ru-RU" b="1" dirty="0"/>
              <a:t>активные </a:t>
            </a:r>
            <a:r>
              <a:rPr lang="ru-RU" b="1" dirty="0" err="1" smtClean="0"/>
              <a:t>извещатели</a:t>
            </a:r>
            <a:endParaRPr lang="ru-RU" dirty="0" smtClean="0"/>
          </a:p>
          <a:p>
            <a:r>
              <a:rPr lang="ru-RU" dirty="0" smtClean="0"/>
              <a:t>Оконечный элемент контроля – </a:t>
            </a:r>
            <a:r>
              <a:rPr lang="ru-RU" b="1" dirty="0" smtClean="0"/>
              <a:t>резистор</a:t>
            </a:r>
          </a:p>
          <a:p>
            <a:r>
              <a:rPr lang="ru-RU" dirty="0" smtClean="0"/>
              <a:t>Алгоритм работы – </a:t>
            </a:r>
            <a:r>
              <a:rPr lang="ru-RU" b="1" dirty="0" smtClean="0"/>
              <a:t>без верификации</a:t>
            </a:r>
          </a:p>
          <a:p>
            <a:r>
              <a:rPr lang="ru-RU" dirty="0" smtClean="0"/>
              <a:t>Режим «Пожар» формируется при срабатывании </a:t>
            </a:r>
            <a:r>
              <a:rPr lang="ru-RU" b="1" dirty="0" smtClean="0"/>
              <a:t>одного </a:t>
            </a:r>
            <a:r>
              <a:rPr lang="ru-RU" b="1" dirty="0" err="1" smtClean="0"/>
              <a:t>извещателя</a:t>
            </a:r>
            <a:endParaRPr lang="ru-RU" b="1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136338" y="5450443"/>
            <a:ext cx="5819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dirty="0"/>
              <a:t>R</a:t>
            </a:r>
            <a:r>
              <a:rPr lang="ru-RU" dirty="0" err="1"/>
              <a:t>ок</a:t>
            </a:r>
            <a:r>
              <a:rPr lang="ru-RU" dirty="0"/>
              <a:t> – (2,4кОм. - 3,9кОм)</a:t>
            </a:r>
            <a:endParaRPr lang="uk-UA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58076" y="5439641"/>
            <a:ext cx="2137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dirty="0"/>
              <a:t>R</a:t>
            </a:r>
            <a:r>
              <a:rPr lang="uk-UA" dirty="0" err="1"/>
              <a:t>огр</a:t>
            </a:r>
            <a:r>
              <a:rPr lang="uk-UA" dirty="0"/>
              <a:t> – 3,3кОм ±5%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413" y="2921000"/>
            <a:ext cx="8195701" cy="2490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3809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428038" cy="838200"/>
          </a:xfrm>
        </p:spPr>
        <p:txBody>
          <a:bodyPr>
            <a:normAutofit/>
          </a:bodyPr>
          <a:lstStyle/>
          <a:p>
            <a:r>
              <a:rPr lang="ru-RU" dirty="0" smtClean="0"/>
              <a:t>Режим входа «пожарный </a:t>
            </a:r>
            <a:r>
              <a:rPr lang="en-US" dirty="0" smtClean="0"/>
              <a:t>BR</a:t>
            </a:r>
            <a:r>
              <a:rPr lang="uk-UA" dirty="0" smtClean="0"/>
              <a:t>»</a:t>
            </a:r>
            <a:r>
              <a:rPr lang="en-US" dirty="0" smtClean="0"/>
              <a:t> (</a:t>
            </a:r>
            <a:r>
              <a:rPr lang="ru-RU" dirty="0" smtClean="0"/>
              <a:t>3)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487489"/>
            <a:ext cx="8428038" cy="1371622"/>
          </a:xfrm>
        </p:spPr>
        <p:txBody>
          <a:bodyPr>
            <a:normAutofit fontScale="55000" lnSpcReduction="20000"/>
          </a:bodyPr>
          <a:lstStyle/>
          <a:p>
            <a:r>
              <a:rPr lang="ru-RU" dirty="0"/>
              <a:t>Элементы ШС – </a:t>
            </a:r>
            <a:r>
              <a:rPr lang="ru-RU" b="1" dirty="0"/>
              <a:t>активные </a:t>
            </a:r>
            <a:r>
              <a:rPr lang="ru-RU" b="1" dirty="0" err="1" smtClean="0"/>
              <a:t>извещатели</a:t>
            </a:r>
            <a:r>
              <a:rPr lang="ru-RU" b="1" dirty="0" smtClean="0"/>
              <a:t> с НР контактом</a:t>
            </a:r>
            <a:endParaRPr lang="ru-RU" dirty="0" smtClean="0"/>
          </a:p>
          <a:p>
            <a:r>
              <a:rPr lang="ru-RU" dirty="0" smtClean="0"/>
              <a:t>Оконечный элемент контроля – </a:t>
            </a:r>
            <a:r>
              <a:rPr lang="ru-RU" b="1" dirty="0" smtClean="0"/>
              <a:t>резистор</a:t>
            </a:r>
          </a:p>
          <a:p>
            <a:r>
              <a:rPr lang="ru-RU" dirty="0" smtClean="0"/>
              <a:t>Алгоритм работы – </a:t>
            </a:r>
            <a:r>
              <a:rPr lang="ru-RU" b="1" dirty="0" smtClean="0"/>
              <a:t>без верификации</a:t>
            </a:r>
          </a:p>
          <a:p>
            <a:r>
              <a:rPr lang="ru-RU" dirty="0" smtClean="0"/>
              <a:t>Режим «Пожар» формируется при срабатывании </a:t>
            </a:r>
            <a:r>
              <a:rPr lang="ru-RU" b="1" dirty="0"/>
              <a:t>двух </a:t>
            </a:r>
            <a:r>
              <a:rPr lang="ru-RU" b="1" dirty="0" err="1"/>
              <a:t>извещателей</a:t>
            </a:r>
            <a:r>
              <a:rPr lang="ru-RU" b="1" dirty="0"/>
              <a:t> в одном </a:t>
            </a:r>
            <a:r>
              <a:rPr lang="ru-RU" b="1" dirty="0" smtClean="0"/>
              <a:t>ШС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136338" y="5450443"/>
            <a:ext cx="5819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dirty="0"/>
              <a:t>R</a:t>
            </a:r>
            <a:r>
              <a:rPr lang="ru-RU" dirty="0" err="1"/>
              <a:t>ок</a:t>
            </a:r>
            <a:r>
              <a:rPr lang="ru-RU" dirty="0"/>
              <a:t> – (2,4кОм. - 3,9кОм)</a:t>
            </a:r>
            <a:endParaRPr lang="uk-UA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58076" y="5439641"/>
            <a:ext cx="2137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R</a:t>
            </a:r>
            <a:r>
              <a:rPr lang="uk-UA" dirty="0" err="1"/>
              <a:t>огр</a:t>
            </a:r>
            <a:r>
              <a:rPr lang="uk-UA" dirty="0"/>
              <a:t> – 7,5кОм ±5%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412" y="2949574"/>
            <a:ext cx="8195702" cy="2549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3305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428038" cy="838200"/>
          </a:xfrm>
        </p:spPr>
        <p:txBody>
          <a:bodyPr>
            <a:normAutofit/>
          </a:bodyPr>
          <a:lstStyle/>
          <a:p>
            <a:r>
              <a:rPr lang="ru-RU" dirty="0" smtClean="0"/>
              <a:t>Режим входа «пожарный </a:t>
            </a:r>
            <a:r>
              <a:rPr lang="en-US" dirty="0" smtClean="0"/>
              <a:t>BR</a:t>
            </a:r>
            <a:r>
              <a:rPr lang="uk-UA" dirty="0" smtClean="0"/>
              <a:t>»</a:t>
            </a:r>
            <a:r>
              <a:rPr lang="en-US" dirty="0" smtClean="0"/>
              <a:t> </a:t>
            </a:r>
            <a:r>
              <a:rPr lang="uk-UA" dirty="0" smtClean="0"/>
              <a:t>(</a:t>
            </a:r>
            <a:r>
              <a:rPr lang="ru-RU" dirty="0" smtClean="0"/>
              <a:t>4)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487488"/>
            <a:ext cx="8382000" cy="1227137"/>
          </a:xfrm>
        </p:spPr>
        <p:txBody>
          <a:bodyPr>
            <a:normAutofit fontScale="55000" lnSpcReduction="20000"/>
          </a:bodyPr>
          <a:lstStyle/>
          <a:p>
            <a:r>
              <a:rPr lang="ru-RU" dirty="0"/>
              <a:t>Элементы ШС – </a:t>
            </a:r>
            <a:r>
              <a:rPr lang="ru-RU" b="1" dirty="0"/>
              <a:t>активные </a:t>
            </a:r>
            <a:r>
              <a:rPr lang="ru-RU" b="1" dirty="0" err="1" smtClean="0"/>
              <a:t>извещатели</a:t>
            </a:r>
            <a:r>
              <a:rPr lang="ru-RU" b="1" dirty="0" smtClean="0"/>
              <a:t> с НР контактом</a:t>
            </a:r>
            <a:endParaRPr lang="ru-RU" dirty="0" smtClean="0"/>
          </a:p>
          <a:p>
            <a:r>
              <a:rPr lang="ru-RU" dirty="0" smtClean="0"/>
              <a:t>Оконечный элемент контроля – </a:t>
            </a:r>
            <a:r>
              <a:rPr lang="ru-RU" b="1" dirty="0" smtClean="0"/>
              <a:t>резистор</a:t>
            </a:r>
          </a:p>
          <a:p>
            <a:r>
              <a:rPr lang="ru-RU" dirty="0" smtClean="0"/>
              <a:t>Алгоритм работы – </a:t>
            </a:r>
            <a:r>
              <a:rPr lang="ru-RU" b="1" dirty="0" smtClean="0"/>
              <a:t>без верификации</a:t>
            </a:r>
          </a:p>
          <a:p>
            <a:r>
              <a:rPr lang="ru-RU" dirty="0" smtClean="0"/>
              <a:t>Режим «Пожар» формируется при срабатывании </a:t>
            </a:r>
            <a:r>
              <a:rPr lang="ru-RU" b="1" dirty="0" smtClean="0"/>
              <a:t>одного </a:t>
            </a:r>
            <a:r>
              <a:rPr lang="ru-RU" b="1" dirty="0" err="1" smtClean="0"/>
              <a:t>извещателя</a:t>
            </a:r>
            <a:endParaRPr lang="ru-RU" b="1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168826" y="5808973"/>
            <a:ext cx="5819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dirty="0"/>
              <a:t>R</a:t>
            </a:r>
            <a:r>
              <a:rPr lang="ru-RU" dirty="0" err="1"/>
              <a:t>ок</a:t>
            </a:r>
            <a:r>
              <a:rPr lang="ru-RU" dirty="0"/>
              <a:t> – (2,4кОм. - 3,9кОм)</a:t>
            </a:r>
            <a:endParaRPr lang="uk-UA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60413" y="5808973"/>
            <a:ext cx="2137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dirty="0"/>
              <a:t>R</a:t>
            </a:r>
            <a:r>
              <a:rPr lang="ru-RU" dirty="0" err="1"/>
              <a:t>огр</a:t>
            </a:r>
            <a:r>
              <a:rPr lang="ru-RU" dirty="0"/>
              <a:t> – 3,3кОм ±5%</a:t>
            </a:r>
            <a:endParaRPr lang="uk-UA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413" y="2949575"/>
            <a:ext cx="8195701" cy="2549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7477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Режим входа «пожарный </a:t>
            </a:r>
            <a:r>
              <a:rPr lang="en-US" dirty="0" smtClean="0"/>
              <a:t>BR</a:t>
            </a:r>
            <a:r>
              <a:rPr lang="uk-UA" dirty="0" smtClean="0"/>
              <a:t>»</a:t>
            </a:r>
            <a:r>
              <a:rPr lang="en-US" dirty="0" smtClean="0"/>
              <a:t> (</a:t>
            </a:r>
            <a:r>
              <a:rPr lang="ru-RU" dirty="0" smtClean="0"/>
              <a:t>5)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487488"/>
            <a:ext cx="8651314" cy="1227137"/>
          </a:xfrm>
        </p:spPr>
        <p:txBody>
          <a:bodyPr>
            <a:normAutofit fontScale="55000" lnSpcReduction="20000"/>
          </a:bodyPr>
          <a:lstStyle/>
          <a:p>
            <a:r>
              <a:rPr lang="ru-RU" dirty="0"/>
              <a:t>Элементы ШС – </a:t>
            </a:r>
            <a:r>
              <a:rPr lang="ru-RU" b="1" dirty="0" smtClean="0"/>
              <a:t>пассивные </a:t>
            </a:r>
            <a:r>
              <a:rPr lang="ru-RU" b="1" dirty="0" err="1" smtClean="0"/>
              <a:t>извещатели</a:t>
            </a:r>
            <a:r>
              <a:rPr lang="ru-RU" b="1" dirty="0" smtClean="0"/>
              <a:t> с НЗ контактом</a:t>
            </a:r>
            <a:endParaRPr lang="ru-RU" dirty="0" smtClean="0"/>
          </a:p>
          <a:p>
            <a:r>
              <a:rPr lang="ru-RU" dirty="0" smtClean="0"/>
              <a:t>Оконечный элемент контроля – </a:t>
            </a:r>
            <a:r>
              <a:rPr lang="ru-RU" b="1" dirty="0" smtClean="0"/>
              <a:t>резистор</a:t>
            </a:r>
          </a:p>
          <a:p>
            <a:r>
              <a:rPr lang="ru-RU" dirty="0" smtClean="0"/>
              <a:t>Алгоритм работы – </a:t>
            </a:r>
            <a:r>
              <a:rPr lang="ru-RU" b="1" dirty="0" smtClean="0"/>
              <a:t>без верификации</a:t>
            </a:r>
          </a:p>
          <a:p>
            <a:r>
              <a:rPr lang="ru-RU" dirty="0" smtClean="0"/>
              <a:t>Режим «Пожар» формируется при срабатывании </a:t>
            </a:r>
            <a:r>
              <a:rPr lang="ru-RU" b="1" dirty="0" smtClean="0"/>
              <a:t>двух </a:t>
            </a:r>
            <a:r>
              <a:rPr lang="ru-RU" b="1" dirty="0" err="1" smtClean="0"/>
              <a:t>извещателей</a:t>
            </a:r>
            <a:r>
              <a:rPr lang="ru-RU" b="1" dirty="0" smtClean="0"/>
              <a:t> </a:t>
            </a:r>
            <a:r>
              <a:rPr lang="ru-RU" dirty="0" smtClean="0"/>
              <a:t> в одном ШС</a:t>
            </a:r>
            <a:endParaRPr lang="ru-RU" b="1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117311" y="5819775"/>
            <a:ext cx="5819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dirty="0"/>
              <a:t>R</a:t>
            </a:r>
            <a:r>
              <a:rPr lang="ru-RU" dirty="0" err="1"/>
              <a:t>ок</a:t>
            </a:r>
            <a:r>
              <a:rPr lang="ru-RU" dirty="0"/>
              <a:t> – (2,4кОм. - 3,9кОм)</a:t>
            </a:r>
            <a:endParaRPr lang="uk-UA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60413" y="5794618"/>
            <a:ext cx="21018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/>
              <a:t>Rш</a:t>
            </a:r>
            <a:r>
              <a:rPr lang="ru-RU" dirty="0" smtClean="0"/>
              <a:t> </a:t>
            </a:r>
            <a:r>
              <a:rPr lang="ru-RU" dirty="0"/>
              <a:t>– 5,6 кОм ±5%</a:t>
            </a:r>
            <a:endParaRPr lang="uk-UA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413" y="2949574"/>
            <a:ext cx="8195701" cy="2549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7211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Режим входа «пожарный </a:t>
            </a:r>
            <a:r>
              <a:rPr lang="en-US" dirty="0" smtClean="0"/>
              <a:t>BR</a:t>
            </a:r>
            <a:r>
              <a:rPr lang="uk-UA" dirty="0" smtClean="0"/>
              <a:t>»</a:t>
            </a:r>
            <a:r>
              <a:rPr lang="en-US" dirty="0" smtClean="0"/>
              <a:t> (</a:t>
            </a:r>
            <a:r>
              <a:rPr lang="ru-RU" dirty="0" smtClean="0"/>
              <a:t>6)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487488"/>
            <a:ext cx="8651314" cy="1227137"/>
          </a:xfrm>
        </p:spPr>
        <p:txBody>
          <a:bodyPr>
            <a:normAutofit fontScale="55000" lnSpcReduction="20000"/>
          </a:bodyPr>
          <a:lstStyle/>
          <a:p>
            <a:r>
              <a:rPr lang="ru-RU" dirty="0"/>
              <a:t>Элементы ШС – </a:t>
            </a:r>
            <a:r>
              <a:rPr lang="ru-RU" b="1" dirty="0" smtClean="0"/>
              <a:t>пассивные </a:t>
            </a:r>
            <a:r>
              <a:rPr lang="ru-RU" b="1" dirty="0" err="1" smtClean="0"/>
              <a:t>извещатели</a:t>
            </a:r>
            <a:r>
              <a:rPr lang="ru-RU" b="1" dirty="0" smtClean="0"/>
              <a:t> с НЗ контактом</a:t>
            </a:r>
            <a:endParaRPr lang="ru-RU" dirty="0" smtClean="0"/>
          </a:p>
          <a:p>
            <a:r>
              <a:rPr lang="ru-RU" dirty="0" smtClean="0"/>
              <a:t>Оконечный элемент контроля – </a:t>
            </a:r>
            <a:r>
              <a:rPr lang="ru-RU" b="1" dirty="0" smtClean="0"/>
              <a:t>резистор</a:t>
            </a:r>
          </a:p>
          <a:p>
            <a:r>
              <a:rPr lang="ru-RU" dirty="0" smtClean="0"/>
              <a:t>Алгоритм работы – </a:t>
            </a:r>
            <a:r>
              <a:rPr lang="ru-RU" b="1" dirty="0" smtClean="0"/>
              <a:t>без верификации</a:t>
            </a:r>
          </a:p>
          <a:p>
            <a:r>
              <a:rPr lang="ru-RU" dirty="0" smtClean="0"/>
              <a:t>Режим «Пожар» формируется при срабатывании </a:t>
            </a:r>
            <a:r>
              <a:rPr lang="ru-RU" b="1" dirty="0" smtClean="0"/>
              <a:t>одного </a:t>
            </a:r>
            <a:r>
              <a:rPr lang="ru-RU" b="1" dirty="0" err="1" smtClean="0"/>
              <a:t>извещателя</a:t>
            </a:r>
            <a:endParaRPr lang="ru-RU" b="1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117311" y="5819775"/>
            <a:ext cx="5819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dirty="0"/>
              <a:t>R</a:t>
            </a:r>
            <a:r>
              <a:rPr lang="ru-RU" dirty="0" err="1"/>
              <a:t>ок</a:t>
            </a:r>
            <a:r>
              <a:rPr lang="ru-RU" dirty="0"/>
              <a:t> – (2,4кОм. - 3,9кОм)</a:t>
            </a:r>
            <a:endParaRPr lang="uk-UA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60413" y="5794618"/>
            <a:ext cx="21018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R</a:t>
            </a:r>
            <a:r>
              <a:rPr lang="ru-RU" dirty="0"/>
              <a:t>ш – 3,3 кОм ±5%</a:t>
            </a:r>
            <a:endParaRPr lang="uk-UA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413" y="2949574"/>
            <a:ext cx="8195701" cy="2549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3769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428038" cy="838200"/>
          </a:xfrm>
        </p:spPr>
        <p:txBody>
          <a:bodyPr/>
          <a:lstStyle/>
          <a:p>
            <a:r>
              <a:rPr lang="ru-RU" dirty="0" smtClean="0"/>
              <a:t>Режим входа «пожарный А» (1)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487488"/>
            <a:ext cx="8382000" cy="1227137"/>
          </a:xfrm>
        </p:spPr>
        <p:txBody>
          <a:bodyPr>
            <a:normAutofit fontScale="55000" lnSpcReduction="20000"/>
          </a:bodyPr>
          <a:lstStyle/>
          <a:p>
            <a:r>
              <a:rPr lang="ru-RU" dirty="0"/>
              <a:t>Элементы ШС – </a:t>
            </a:r>
            <a:r>
              <a:rPr lang="ru-RU" b="1" dirty="0"/>
              <a:t>активные </a:t>
            </a:r>
            <a:r>
              <a:rPr lang="ru-RU" b="1" dirty="0" err="1" smtClean="0"/>
              <a:t>извещатели</a:t>
            </a:r>
            <a:endParaRPr lang="ru-RU" b="1" dirty="0" smtClean="0"/>
          </a:p>
          <a:p>
            <a:r>
              <a:rPr lang="ru-RU" dirty="0" smtClean="0"/>
              <a:t>Оконечный элемент контроля – </a:t>
            </a:r>
            <a:r>
              <a:rPr lang="ru-RU" b="1" dirty="0" smtClean="0"/>
              <a:t>конденсатор</a:t>
            </a:r>
          </a:p>
          <a:p>
            <a:r>
              <a:rPr lang="ru-RU" dirty="0" smtClean="0"/>
              <a:t>Алгоритм работы – </a:t>
            </a:r>
            <a:r>
              <a:rPr lang="ru-RU" b="1" dirty="0" smtClean="0"/>
              <a:t>с верификацией</a:t>
            </a:r>
          </a:p>
          <a:p>
            <a:r>
              <a:rPr lang="ru-RU" dirty="0" smtClean="0"/>
              <a:t>Режим «Пожар» формируется при срабатывании </a:t>
            </a:r>
            <a:r>
              <a:rPr lang="ru-RU" b="1" dirty="0" smtClean="0"/>
              <a:t>одного </a:t>
            </a:r>
            <a:r>
              <a:rPr lang="ru-RU" b="1" dirty="0" err="1" smtClean="0"/>
              <a:t>извещателя</a:t>
            </a:r>
            <a:endParaRPr lang="ru-RU" b="1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054" y="2943225"/>
            <a:ext cx="8312166" cy="241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19316" y="5819775"/>
            <a:ext cx="5819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Сок – (1,0 мкФ. - 4,7мкФ.) </a:t>
            </a:r>
            <a:r>
              <a:rPr lang="ru-RU" dirty="0" smtClean="0"/>
              <a:t>на напряжение </a:t>
            </a:r>
            <a:r>
              <a:rPr lang="ru-RU" dirty="0"/>
              <a:t>не менее 50В</a:t>
            </a:r>
            <a:endParaRPr lang="uk-UA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41054" y="5808973"/>
            <a:ext cx="2137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dirty="0"/>
              <a:t>R</a:t>
            </a:r>
            <a:r>
              <a:rPr lang="uk-UA" dirty="0" err="1"/>
              <a:t>огр</a:t>
            </a:r>
            <a:r>
              <a:rPr lang="uk-UA" dirty="0"/>
              <a:t> – </a:t>
            </a:r>
            <a:r>
              <a:rPr lang="uk-UA" dirty="0" smtClean="0"/>
              <a:t>5,6кОм </a:t>
            </a:r>
            <a:r>
              <a:rPr lang="uk-UA" dirty="0"/>
              <a:t>±5%</a:t>
            </a:r>
          </a:p>
        </p:txBody>
      </p:sp>
    </p:spTree>
    <p:extLst>
      <p:ext uri="{BB962C8B-B14F-4D97-AF65-F5344CB8AC3E}">
        <p14:creationId xmlns:p14="http://schemas.microsoft.com/office/powerpoint/2010/main" val="4111940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Режим входа «пожарный А» (2)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487488"/>
            <a:ext cx="8382000" cy="1227137"/>
          </a:xfrm>
        </p:spPr>
        <p:txBody>
          <a:bodyPr>
            <a:normAutofit fontScale="55000" lnSpcReduction="20000"/>
          </a:bodyPr>
          <a:lstStyle/>
          <a:p>
            <a:r>
              <a:rPr lang="ru-RU" dirty="0"/>
              <a:t>Элементы ШС – </a:t>
            </a:r>
            <a:r>
              <a:rPr lang="ru-RU" b="1" dirty="0"/>
              <a:t>активные </a:t>
            </a:r>
            <a:r>
              <a:rPr lang="ru-RU" b="1" dirty="0" err="1" smtClean="0"/>
              <a:t>извещатели</a:t>
            </a:r>
            <a:r>
              <a:rPr lang="ru-RU" b="1" dirty="0" smtClean="0"/>
              <a:t> с НР контактом</a:t>
            </a:r>
          </a:p>
          <a:p>
            <a:r>
              <a:rPr lang="ru-RU" dirty="0" smtClean="0"/>
              <a:t>Оконечный элемент контроля – </a:t>
            </a:r>
            <a:r>
              <a:rPr lang="ru-RU" b="1" dirty="0" smtClean="0"/>
              <a:t>конденсатор</a:t>
            </a:r>
          </a:p>
          <a:p>
            <a:r>
              <a:rPr lang="ru-RU" dirty="0" smtClean="0"/>
              <a:t>Алгоритм работы – </a:t>
            </a:r>
            <a:r>
              <a:rPr lang="ru-RU" b="1" dirty="0" smtClean="0"/>
              <a:t>с верификацией</a:t>
            </a:r>
          </a:p>
          <a:p>
            <a:r>
              <a:rPr lang="ru-RU" dirty="0" smtClean="0"/>
              <a:t>Режим «Пожар» формируется при срабатывании </a:t>
            </a:r>
            <a:r>
              <a:rPr lang="ru-RU" b="1" dirty="0" smtClean="0"/>
              <a:t>одного </a:t>
            </a:r>
            <a:r>
              <a:rPr lang="ru-RU" b="1" dirty="0" err="1" smtClean="0"/>
              <a:t>извещателя</a:t>
            </a:r>
            <a:endParaRPr lang="ru-RU" b="1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8675" y="5819775"/>
            <a:ext cx="5819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Сок – (1,0 мкФ. - 4,7мкФ.) </a:t>
            </a:r>
            <a:r>
              <a:rPr lang="ru-RU" dirty="0" smtClean="0"/>
              <a:t>на напряжение </a:t>
            </a:r>
            <a:r>
              <a:rPr lang="ru-RU" dirty="0"/>
              <a:t>не менее 50В</a:t>
            </a:r>
            <a:endParaRPr lang="uk-UA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60413" y="5808973"/>
            <a:ext cx="20794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dirty="0"/>
              <a:t>R</a:t>
            </a:r>
            <a:r>
              <a:rPr lang="ru-RU" dirty="0" err="1"/>
              <a:t>огр</a:t>
            </a:r>
            <a:r>
              <a:rPr lang="ru-RU" dirty="0"/>
              <a:t> </a:t>
            </a:r>
            <a:r>
              <a:rPr lang="ru-RU" dirty="0" smtClean="0"/>
              <a:t>–7,5кОм </a:t>
            </a:r>
            <a:r>
              <a:rPr lang="ru-RU" dirty="0"/>
              <a:t>±5%</a:t>
            </a:r>
            <a:endParaRPr lang="uk-UA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413" y="2949575"/>
            <a:ext cx="8218487" cy="2395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2857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Режим входа «пожарный А</a:t>
            </a:r>
            <a:r>
              <a:rPr lang="en-US" dirty="0" smtClean="0"/>
              <a:t>R</a:t>
            </a:r>
            <a:r>
              <a:rPr lang="uk-UA" dirty="0" smtClean="0"/>
              <a:t>»</a:t>
            </a:r>
            <a:r>
              <a:rPr lang="ru-RU" dirty="0" smtClean="0"/>
              <a:t> (1)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799" y="1487488"/>
            <a:ext cx="8555865" cy="1227137"/>
          </a:xfrm>
        </p:spPr>
        <p:txBody>
          <a:bodyPr>
            <a:normAutofit fontScale="55000" lnSpcReduction="20000"/>
          </a:bodyPr>
          <a:lstStyle/>
          <a:p>
            <a:r>
              <a:rPr lang="ru-RU" dirty="0"/>
              <a:t>Элементы ШС – </a:t>
            </a:r>
            <a:r>
              <a:rPr lang="ru-RU" b="1" dirty="0"/>
              <a:t>активные </a:t>
            </a:r>
            <a:r>
              <a:rPr lang="ru-RU" b="1" dirty="0" err="1" smtClean="0"/>
              <a:t>извещатели</a:t>
            </a:r>
            <a:endParaRPr lang="ru-RU" dirty="0" smtClean="0"/>
          </a:p>
          <a:p>
            <a:r>
              <a:rPr lang="ru-RU" dirty="0" smtClean="0"/>
              <a:t>Оконечный элемент контроля – </a:t>
            </a:r>
            <a:r>
              <a:rPr lang="ru-RU" b="1" dirty="0" smtClean="0"/>
              <a:t>резистор</a:t>
            </a:r>
          </a:p>
          <a:p>
            <a:r>
              <a:rPr lang="ru-RU" dirty="0" smtClean="0"/>
              <a:t>Алгоритм работы – </a:t>
            </a:r>
            <a:r>
              <a:rPr lang="ru-RU" b="1" dirty="0" smtClean="0"/>
              <a:t>с верификацией</a:t>
            </a:r>
          </a:p>
          <a:p>
            <a:r>
              <a:rPr lang="ru-RU" dirty="0" smtClean="0"/>
              <a:t>Режим «Пожар» формируется при срабатывании </a:t>
            </a:r>
            <a:r>
              <a:rPr lang="ru-RU" b="1" dirty="0" smtClean="0"/>
              <a:t>одного </a:t>
            </a:r>
            <a:r>
              <a:rPr lang="ru-RU" b="1" dirty="0" err="1" smtClean="0"/>
              <a:t>извещателя</a:t>
            </a:r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136338" y="5819775"/>
            <a:ext cx="5819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dirty="0"/>
              <a:t>R</a:t>
            </a:r>
            <a:r>
              <a:rPr lang="ru-RU" dirty="0" err="1"/>
              <a:t>ок</a:t>
            </a:r>
            <a:r>
              <a:rPr lang="ru-RU" dirty="0"/>
              <a:t> – (2,4кОм. - 3,9кОм)</a:t>
            </a:r>
            <a:endParaRPr lang="uk-UA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97272" y="5819775"/>
            <a:ext cx="2137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dirty="0"/>
              <a:t>R</a:t>
            </a:r>
            <a:r>
              <a:rPr lang="uk-UA" dirty="0" err="1"/>
              <a:t>огр</a:t>
            </a:r>
            <a:r>
              <a:rPr lang="uk-UA" dirty="0"/>
              <a:t> – 5,6кОм ±5%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413" y="2921000"/>
            <a:ext cx="8195701" cy="2490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0449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Режим входа «пожарный А</a:t>
            </a:r>
            <a:r>
              <a:rPr lang="en-US" dirty="0" smtClean="0"/>
              <a:t>R</a:t>
            </a:r>
            <a:r>
              <a:rPr lang="ru-RU" dirty="0" smtClean="0"/>
              <a:t>» (2)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799" y="1487488"/>
            <a:ext cx="8530107" cy="1227137"/>
          </a:xfrm>
        </p:spPr>
        <p:txBody>
          <a:bodyPr>
            <a:normAutofit fontScale="55000" lnSpcReduction="20000"/>
          </a:bodyPr>
          <a:lstStyle/>
          <a:p>
            <a:r>
              <a:rPr lang="ru-RU" dirty="0"/>
              <a:t>Элементы ШС – </a:t>
            </a:r>
            <a:r>
              <a:rPr lang="ru-RU" b="1" dirty="0"/>
              <a:t>активные </a:t>
            </a:r>
            <a:r>
              <a:rPr lang="ru-RU" b="1" dirty="0" err="1" smtClean="0"/>
              <a:t>извещатели</a:t>
            </a:r>
            <a:r>
              <a:rPr lang="ru-RU" b="1" dirty="0" smtClean="0"/>
              <a:t> с НР контактом</a:t>
            </a:r>
          </a:p>
          <a:p>
            <a:r>
              <a:rPr lang="ru-RU" dirty="0" smtClean="0"/>
              <a:t>Оконечный элемент контроля – </a:t>
            </a:r>
            <a:r>
              <a:rPr lang="ru-RU" b="1" dirty="0" smtClean="0"/>
              <a:t>резистор</a:t>
            </a:r>
          </a:p>
          <a:p>
            <a:r>
              <a:rPr lang="ru-RU" dirty="0" smtClean="0"/>
              <a:t>Алгоритм работы – </a:t>
            </a:r>
            <a:r>
              <a:rPr lang="ru-RU" b="1" dirty="0" smtClean="0"/>
              <a:t>с верификацией</a:t>
            </a:r>
          </a:p>
          <a:p>
            <a:r>
              <a:rPr lang="ru-RU" dirty="0" smtClean="0"/>
              <a:t>Режим «Пожар» формируется при срабатывании </a:t>
            </a:r>
            <a:r>
              <a:rPr lang="ru-RU" b="1" dirty="0" smtClean="0"/>
              <a:t>одного </a:t>
            </a:r>
            <a:r>
              <a:rPr lang="ru-RU" b="1" dirty="0" err="1" smtClean="0"/>
              <a:t>извещателя</a:t>
            </a:r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60413" y="5808973"/>
            <a:ext cx="2137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dirty="0"/>
              <a:t>R</a:t>
            </a:r>
            <a:r>
              <a:rPr lang="ru-RU" dirty="0" err="1"/>
              <a:t>огр</a:t>
            </a:r>
            <a:r>
              <a:rPr lang="ru-RU" dirty="0"/>
              <a:t> – </a:t>
            </a:r>
            <a:r>
              <a:rPr lang="ru-RU" dirty="0" smtClean="0"/>
              <a:t>7,5кОм </a:t>
            </a:r>
            <a:r>
              <a:rPr lang="ru-RU" dirty="0"/>
              <a:t>±5%</a:t>
            </a:r>
            <a:endParaRPr lang="uk-UA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413" y="2949575"/>
            <a:ext cx="8193087" cy="2547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136338" y="5819775"/>
            <a:ext cx="5819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dirty="0"/>
              <a:t>R</a:t>
            </a:r>
            <a:r>
              <a:rPr lang="ru-RU" dirty="0" err="1"/>
              <a:t>ок</a:t>
            </a:r>
            <a:r>
              <a:rPr lang="ru-RU" dirty="0"/>
              <a:t> – (2,4кОм. - 3,9кОм)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73945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Режим входа «пожарный А</a:t>
            </a:r>
            <a:r>
              <a:rPr lang="en-US" dirty="0" smtClean="0"/>
              <a:t>R</a:t>
            </a:r>
            <a:r>
              <a:rPr lang="uk-UA" dirty="0" smtClean="0"/>
              <a:t>»</a:t>
            </a:r>
            <a:r>
              <a:rPr lang="ru-RU" dirty="0" smtClean="0"/>
              <a:t> (3)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487488"/>
            <a:ext cx="8382000" cy="1227137"/>
          </a:xfrm>
        </p:spPr>
        <p:txBody>
          <a:bodyPr>
            <a:normAutofit fontScale="55000" lnSpcReduction="20000"/>
          </a:bodyPr>
          <a:lstStyle/>
          <a:p>
            <a:r>
              <a:rPr lang="ru-RU" dirty="0"/>
              <a:t>Элементы ШС – </a:t>
            </a:r>
            <a:r>
              <a:rPr lang="ru-RU" b="1" dirty="0" smtClean="0"/>
              <a:t>пассивные </a:t>
            </a:r>
            <a:r>
              <a:rPr lang="ru-RU" b="1" dirty="0" err="1" smtClean="0"/>
              <a:t>извещатели</a:t>
            </a:r>
            <a:r>
              <a:rPr lang="ru-RU" b="1" dirty="0" smtClean="0"/>
              <a:t> с НЗ контактом</a:t>
            </a:r>
          </a:p>
          <a:p>
            <a:r>
              <a:rPr lang="ru-RU" dirty="0" smtClean="0"/>
              <a:t>Оконечный элемент контроля – </a:t>
            </a:r>
            <a:r>
              <a:rPr lang="ru-RU" b="1" dirty="0" smtClean="0"/>
              <a:t>резистор</a:t>
            </a:r>
          </a:p>
          <a:p>
            <a:r>
              <a:rPr lang="ru-RU" dirty="0" smtClean="0"/>
              <a:t>Алгоритм работы – </a:t>
            </a:r>
            <a:r>
              <a:rPr lang="ru-RU" b="1" dirty="0" smtClean="0"/>
              <a:t>с верификацией</a:t>
            </a:r>
          </a:p>
          <a:p>
            <a:r>
              <a:rPr lang="ru-RU" dirty="0" smtClean="0"/>
              <a:t>Режим «Пожар» формируется при срабатывании </a:t>
            </a:r>
            <a:r>
              <a:rPr lang="ru-RU" b="1" dirty="0" smtClean="0"/>
              <a:t>одного </a:t>
            </a:r>
            <a:r>
              <a:rPr lang="ru-RU" b="1" dirty="0" err="1" smtClean="0"/>
              <a:t>извещателя</a:t>
            </a:r>
            <a:endParaRPr lang="ru-RU" b="1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60413" y="5808973"/>
            <a:ext cx="20794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dirty="0"/>
              <a:t>R</a:t>
            </a:r>
            <a:r>
              <a:rPr lang="ru-RU" dirty="0" err="1"/>
              <a:t>огр</a:t>
            </a:r>
            <a:r>
              <a:rPr lang="ru-RU" dirty="0"/>
              <a:t> </a:t>
            </a:r>
            <a:r>
              <a:rPr lang="ru-RU" dirty="0" smtClean="0"/>
              <a:t>–5,6кОм </a:t>
            </a:r>
            <a:r>
              <a:rPr lang="ru-RU" dirty="0"/>
              <a:t>±5%</a:t>
            </a:r>
            <a:endParaRPr lang="uk-UA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413" y="2949575"/>
            <a:ext cx="8193087" cy="2547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136338" y="5819775"/>
            <a:ext cx="5819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dirty="0"/>
              <a:t>R</a:t>
            </a:r>
            <a:r>
              <a:rPr lang="ru-RU" dirty="0" err="1"/>
              <a:t>ок</a:t>
            </a:r>
            <a:r>
              <a:rPr lang="ru-RU" dirty="0"/>
              <a:t> – (2,4кОм. - 3,9кОм)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65271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Режим входа «Логический </a:t>
            </a:r>
            <a:r>
              <a:rPr lang="ru-RU" dirty="0" err="1" smtClean="0"/>
              <a:t>шС</a:t>
            </a:r>
            <a:r>
              <a:rPr lang="ru-RU" dirty="0" smtClean="0"/>
              <a:t>»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799" y="1384455"/>
            <a:ext cx="8428039" cy="5312559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Вход </a:t>
            </a:r>
            <a:r>
              <a:rPr lang="ru-RU" dirty="0"/>
              <a:t>для обработки дискретных входных </a:t>
            </a:r>
            <a:r>
              <a:rPr lang="ru-RU" dirty="0" smtClean="0"/>
              <a:t>сигналов</a:t>
            </a:r>
          </a:p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ШС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работает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на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увеличение и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уменьшение сопротивления</a:t>
            </a:r>
          </a:p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Состояние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не фи</a:t>
            </a:r>
            <a:r>
              <a:rPr lang="ru-RU" dirty="0"/>
              <a:t>ксируется, но не изменяется </a:t>
            </a:r>
            <a:r>
              <a:rPr lang="ru-RU" dirty="0" smtClean="0"/>
              <a:t>при </a:t>
            </a:r>
            <a:r>
              <a:rPr lang="ru-RU" dirty="0"/>
              <a:t>возникновении неисправности </a:t>
            </a:r>
            <a:r>
              <a:rPr lang="ru-RU" dirty="0" smtClean="0"/>
              <a:t>(обрыва </a:t>
            </a:r>
            <a:r>
              <a:rPr lang="ru-RU" dirty="0"/>
              <a:t>или КЗ</a:t>
            </a:r>
            <a:r>
              <a:rPr lang="ru-RU" dirty="0" smtClean="0"/>
              <a:t>)</a:t>
            </a:r>
          </a:p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Уровень </a:t>
            </a:r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Лог</a:t>
            </a:r>
            <a:r>
              <a:rPr lang="en-US" b="1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А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 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–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начальный(зафиксированный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) (при работе как на увеличение, так и уменьшение сопротивления в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ШС)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ru-RU" dirty="0"/>
              <a:t>Уровень </a:t>
            </a:r>
            <a:r>
              <a:rPr lang="ru-RU" b="1" dirty="0" smtClean="0"/>
              <a:t>Лог</a:t>
            </a:r>
            <a:r>
              <a:rPr lang="en-US" b="1" dirty="0" smtClean="0"/>
              <a:t> </a:t>
            </a:r>
            <a:r>
              <a:rPr lang="ru-RU" b="1" dirty="0" smtClean="0"/>
              <a:t>В</a:t>
            </a:r>
            <a:r>
              <a:rPr lang="ru-RU" dirty="0" smtClean="0"/>
              <a:t>  </a:t>
            </a:r>
            <a:r>
              <a:rPr lang="ru-RU" dirty="0"/>
              <a:t>– конечный (измененный) (при  работе как на увеличение так и </a:t>
            </a:r>
            <a:r>
              <a:rPr lang="ru-RU" dirty="0" smtClean="0"/>
              <a:t>уменьшение сопротивления в ШС)</a:t>
            </a:r>
          </a:p>
          <a:p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Элементы ШС – выключатели и кнопки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управления</a:t>
            </a:r>
          </a:p>
          <a:p>
            <a:r>
              <a:rPr lang="ru-RU" dirty="0" smtClean="0"/>
              <a:t>Не более 4-х элементов в ШС</a:t>
            </a:r>
          </a:p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Оконечный элемент ШС - резистор</a:t>
            </a:r>
          </a:p>
        </p:txBody>
      </p:sp>
    </p:spTree>
    <p:extLst>
      <p:ext uri="{BB962C8B-B14F-4D97-AF65-F5344CB8AC3E}">
        <p14:creationId xmlns:p14="http://schemas.microsoft.com/office/powerpoint/2010/main" val="2534724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Режим входа «логический ШС» (2) </a:t>
            </a:r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24387" y="5819775"/>
            <a:ext cx="5819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dirty="0"/>
              <a:t> R</a:t>
            </a:r>
            <a:r>
              <a:rPr lang="uk-UA" dirty="0" err="1"/>
              <a:t>ок</a:t>
            </a:r>
            <a:r>
              <a:rPr lang="uk-UA" dirty="0"/>
              <a:t> – 7,5 </a:t>
            </a:r>
            <a:r>
              <a:rPr lang="uk-UA" dirty="0" err="1"/>
              <a:t>кОм</a:t>
            </a:r>
            <a:r>
              <a:rPr lang="uk-UA" dirty="0"/>
              <a:t> ±5%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46125" y="5819775"/>
            <a:ext cx="2137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dirty="0"/>
              <a:t>R</a:t>
            </a:r>
            <a:r>
              <a:rPr lang="uk-UA" dirty="0" err="1"/>
              <a:t>огр</a:t>
            </a:r>
            <a:r>
              <a:rPr lang="uk-UA" dirty="0"/>
              <a:t> – 4,7кОм ±5%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977" y="2349500"/>
            <a:ext cx="8209987" cy="2652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6133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Режим входа «логический ШС» (2)</a:t>
            </a:r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24387" y="5819775"/>
            <a:ext cx="5819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dirty="0"/>
              <a:t> R</a:t>
            </a:r>
            <a:r>
              <a:rPr lang="uk-UA" dirty="0" err="1"/>
              <a:t>ок</a:t>
            </a:r>
            <a:r>
              <a:rPr lang="uk-UA" dirty="0"/>
              <a:t> – </a:t>
            </a:r>
            <a:r>
              <a:rPr lang="uk-UA" dirty="0" smtClean="0"/>
              <a:t>1,5 </a:t>
            </a:r>
            <a:r>
              <a:rPr lang="uk-UA" dirty="0" err="1"/>
              <a:t>кОм</a:t>
            </a:r>
            <a:r>
              <a:rPr lang="uk-UA" dirty="0"/>
              <a:t> ±5%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46125" y="5819775"/>
            <a:ext cx="19287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dirty="0" smtClean="0"/>
              <a:t>R</a:t>
            </a:r>
            <a:r>
              <a:rPr lang="uk-UA" dirty="0"/>
              <a:t>ш</a:t>
            </a:r>
            <a:r>
              <a:rPr lang="uk-UA" dirty="0" smtClean="0"/>
              <a:t>– </a:t>
            </a:r>
            <a:r>
              <a:rPr lang="uk-UA" dirty="0"/>
              <a:t>4,7кОм ±5%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24" y="2349500"/>
            <a:ext cx="8193087" cy="2547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5798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Режим выхода «Ключ»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5946" y="1444435"/>
            <a:ext cx="8558784" cy="1085573"/>
          </a:xfrm>
        </p:spPr>
        <p:txBody>
          <a:bodyPr/>
          <a:lstStyle/>
          <a:p>
            <a:r>
              <a:rPr lang="ru-RU" dirty="0" smtClean="0"/>
              <a:t>Выход</a:t>
            </a:r>
            <a:r>
              <a:rPr lang="ru-RU" dirty="0"/>
              <a:t>, с ключом типа открытый коллектор с </a:t>
            </a:r>
            <a:r>
              <a:rPr lang="ru-RU" dirty="0" smtClean="0"/>
              <a:t>аппаратной защитой </a:t>
            </a:r>
            <a:r>
              <a:rPr lang="ru-RU" dirty="0"/>
              <a:t>от перегрузок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675" y="2639736"/>
            <a:ext cx="5848731" cy="3121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07136" y="5819775"/>
            <a:ext cx="802570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При возникновении "паразитного" действия токов контролирующих нагрузку её необходимо </a:t>
            </a:r>
            <a:r>
              <a:rPr lang="ru-RU" dirty="0" smtClean="0"/>
              <a:t>зашунтировать </a:t>
            </a:r>
            <a:r>
              <a:rPr lang="ru-RU" dirty="0"/>
              <a:t>(на клеммах нагрузки) резистором </a:t>
            </a:r>
            <a:r>
              <a:rPr lang="ru-RU" dirty="0" err="1"/>
              <a:t>Rш</a:t>
            </a:r>
            <a:r>
              <a:rPr lang="ru-RU" dirty="0"/>
              <a:t> (2,4кОм. - 3,9кОм) снижающим действие контрольного тока.</a:t>
            </a:r>
          </a:p>
        </p:txBody>
      </p:sp>
    </p:spTree>
    <p:extLst>
      <p:ext uri="{BB962C8B-B14F-4D97-AF65-F5344CB8AC3E}">
        <p14:creationId xmlns:p14="http://schemas.microsoft.com/office/powerpoint/2010/main" val="4085706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Режим</a:t>
            </a:r>
            <a:r>
              <a:rPr lang="en-US" dirty="0" smtClean="0"/>
              <a:t> </a:t>
            </a:r>
            <a:r>
              <a:rPr lang="ru-RU" dirty="0" smtClean="0"/>
              <a:t>Входа </a:t>
            </a:r>
            <a:r>
              <a:rPr lang="uk-UA" dirty="0" smtClean="0"/>
              <a:t>«</a:t>
            </a:r>
            <a:r>
              <a:rPr lang="uk-UA" dirty="0" err="1" smtClean="0"/>
              <a:t>Защитн</a:t>
            </a:r>
            <a:r>
              <a:rPr lang="ru-RU" dirty="0" err="1" smtClean="0"/>
              <a:t>ый</a:t>
            </a:r>
            <a:r>
              <a:rPr lang="ru-RU" dirty="0" smtClean="0"/>
              <a:t> ШС»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Используется для </a:t>
            </a:r>
            <a:r>
              <a:rPr lang="ru-RU" dirty="0"/>
              <a:t>самозащиты и защиты </a:t>
            </a:r>
            <a:r>
              <a:rPr lang="ru-RU" dirty="0" smtClean="0"/>
              <a:t>объектов</a:t>
            </a:r>
            <a:r>
              <a:rPr lang="ru-RU" dirty="0"/>
              <a:t>, обеспечивающих нормальные  условия эксплуатации </a:t>
            </a:r>
            <a:r>
              <a:rPr lang="ru-RU" dirty="0" smtClean="0"/>
              <a:t>прибора </a:t>
            </a:r>
            <a:endParaRPr lang="ru-RU" dirty="0"/>
          </a:p>
          <a:p>
            <a:r>
              <a:rPr lang="ru-RU" dirty="0" smtClean="0"/>
              <a:t>Состояние "Тревога" формируется </a:t>
            </a:r>
            <a:r>
              <a:rPr lang="ru-RU" dirty="0"/>
              <a:t>при обрыве или КЗ </a:t>
            </a:r>
            <a:r>
              <a:rPr lang="ru-RU" dirty="0" smtClean="0"/>
              <a:t>в ШС</a:t>
            </a:r>
          </a:p>
          <a:p>
            <a:r>
              <a:rPr lang="ru-RU" dirty="0" smtClean="0"/>
              <a:t> </a:t>
            </a:r>
            <a:r>
              <a:rPr lang="ru-RU" dirty="0"/>
              <a:t>Индикация при </a:t>
            </a:r>
            <a:r>
              <a:rPr lang="ru-RU" dirty="0" smtClean="0"/>
              <a:t>срабатывании </a:t>
            </a:r>
            <a:r>
              <a:rPr lang="ru-RU" dirty="0"/>
              <a:t>– постоянно светящийся индикатор "</a:t>
            </a:r>
            <a:r>
              <a:rPr lang="ru-RU" dirty="0" smtClean="0"/>
              <a:t>Тревога«</a:t>
            </a:r>
          </a:p>
          <a:p>
            <a:r>
              <a:rPr lang="ru-RU" dirty="0" smtClean="0"/>
              <a:t>Снятие </a:t>
            </a:r>
            <a:r>
              <a:rPr lang="ru-RU" dirty="0"/>
              <a:t>режима  "Тревога" </a:t>
            </a:r>
            <a:r>
              <a:rPr lang="ru-RU" dirty="0" smtClean="0"/>
              <a:t>производится </a:t>
            </a:r>
            <a:r>
              <a:rPr lang="ru-RU" dirty="0"/>
              <a:t>отключением </a:t>
            </a:r>
            <a:r>
              <a:rPr lang="ru-RU" dirty="0" smtClean="0"/>
              <a:t>ШС</a:t>
            </a:r>
          </a:p>
          <a:p>
            <a:r>
              <a:rPr lang="ru-RU" dirty="0" smtClean="0"/>
              <a:t>Установка ШС </a:t>
            </a:r>
            <a:r>
              <a:rPr lang="ru-RU" dirty="0"/>
              <a:t>в "Дежурный </a:t>
            </a:r>
            <a:r>
              <a:rPr lang="ru-RU" dirty="0" smtClean="0"/>
              <a:t>режим производится </a:t>
            </a:r>
            <a:r>
              <a:rPr lang="ru-RU" dirty="0"/>
              <a:t>включением </a:t>
            </a:r>
            <a:r>
              <a:rPr lang="ru-RU" dirty="0" smtClean="0"/>
              <a:t>ШС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61697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Программирование</a:t>
            </a:r>
            <a:endParaRPr lang="uk-UA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594" y="1519496"/>
            <a:ext cx="6059487" cy="205880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188" y="3647941"/>
            <a:ext cx="2196300" cy="215825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076700" y="5343525"/>
            <a:ext cx="457200" cy="390525"/>
          </a:xfrm>
          <a:prstGeom prst="rect">
            <a:avLst/>
          </a:prstGeom>
          <a:solidFill>
            <a:srgbClr val="C00000">
              <a:alpha val="6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6" name="Прямоугольник 15"/>
          <p:cNvSpPr/>
          <p:nvPr/>
        </p:nvSpPr>
        <p:spPr>
          <a:xfrm>
            <a:off x="4607326" y="5343524"/>
            <a:ext cx="457200" cy="390525"/>
          </a:xfrm>
          <a:prstGeom prst="rect">
            <a:avLst/>
          </a:prstGeom>
          <a:solidFill>
            <a:srgbClr val="C00000">
              <a:alpha val="6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2" name="Прямоугольник 21"/>
          <p:cNvSpPr/>
          <p:nvPr/>
        </p:nvSpPr>
        <p:spPr>
          <a:xfrm>
            <a:off x="3507188" y="3647941"/>
            <a:ext cx="457200" cy="390525"/>
          </a:xfrm>
          <a:prstGeom prst="rect">
            <a:avLst/>
          </a:prstGeom>
          <a:solidFill>
            <a:srgbClr val="C00000">
              <a:alpha val="6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3" name="Прямоугольник 22"/>
          <p:cNvSpPr/>
          <p:nvPr/>
        </p:nvSpPr>
        <p:spPr>
          <a:xfrm>
            <a:off x="4076700" y="3647941"/>
            <a:ext cx="457200" cy="390525"/>
          </a:xfrm>
          <a:prstGeom prst="rect">
            <a:avLst/>
          </a:prstGeom>
          <a:solidFill>
            <a:srgbClr val="C00000">
              <a:alpha val="6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4" name="Прямоугольник 23"/>
          <p:cNvSpPr/>
          <p:nvPr/>
        </p:nvSpPr>
        <p:spPr>
          <a:xfrm>
            <a:off x="4607326" y="3647941"/>
            <a:ext cx="457200" cy="390525"/>
          </a:xfrm>
          <a:prstGeom prst="rect">
            <a:avLst/>
          </a:prstGeom>
          <a:solidFill>
            <a:srgbClr val="C00000">
              <a:alpha val="6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5" name="Прямоугольник 24"/>
          <p:cNvSpPr/>
          <p:nvPr/>
        </p:nvSpPr>
        <p:spPr>
          <a:xfrm>
            <a:off x="3507188" y="4200391"/>
            <a:ext cx="457200" cy="390525"/>
          </a:xfrm>
          <a:prstGeom prst="rect">
            <a:avLst/>
          </a:prstGeom>
          <a:solidFill>
            <a:srgbClr val="C00000">
              <a:alpha val="6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6" name="Прямоугольник 25"/>
          <p:cNvSpPr/>
          <p:nvPr/>
        </p:nvSpPr>
        <p:spPr>
          <a:xfrm>
            <a:off x="4607326" y="5353623"/>
            <a:ext cx="457200" cy="390525"/>
          </a:xfrm>
          <a:prstGeom prst="rect">
            <a:avLst/>
          </a:prstGeom>
          <a:solidFill>
            <a:srgbClr val="C00000">
              <a:alpha val="6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6576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400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"/>
                                            </p:cond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3"/>
                                            </p:cond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7"/>
                                            </p:cond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1"/>
                                            </p:cond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3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5"/>
                                            </p:cond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9"/>
                                            </p:cond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6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Программирование</a:t>
            </a:r>
            <a:endParaRPr lang="uk-UA" dirty="0"/>
          </a:p>
        </p:txBody>
      </p:sp>
      <p:pic>
        <p:nvPicPr>
          <p:cNvPr id="13" name="Объект 1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8926" y="1535113"/>
            <a:ext cx="6022974" cy="2046287"/>
          </a:xfr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663" y="3661521"/>
            <a:ext cx="2196300" cy="2158254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4620813" y="4228966"/>
            <a:ext cx="457200" cy="390525"/>
          </a:xfrm>
          <a:prstGeom prst="rect">
            <a:avLst/>
          </a:prstGeom>
          <a:solidFill>
            <a:srgbClr val="C00000">
              <a:alpha val="6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6" name="Прямоугольник 15"/>
          <p:cNvSpPr/>
          <p:nvPr/>
        </p:nvSpPr>
        <p:spPr>
          <a:xfrm>
            <a:off x="4620813" y="5324341"/>
            <a:ext cx="457200" cy="390525"/>
          </a:xfrm>
          <a:prstGeom prst="rect">
            <a:avLst/>
          </a:prstGeom>
          <a:solidFill>
            <a:srgbClr val="C00000">
              <a:alpha val="6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06113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"/>
                                            </p:cond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Программирование</a:t>
            </a:r>
            <a:endParaRPr lang="uk-UA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513" y="1535114"/>
            <a:ext cx="6096000" cy="2046286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663" y="3661521"/>
            <a:ext cx="2196300" cy="215825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102501" y="5367068"/>
            <a:ext cx="457200" cy="390525"/>
          </a:xfrm>
          <a:prstGeom prst="rect">
            <a:avLst/>
          </a:prstGeom>
          <a:solidFill>
            <a:srgbClr val="C00000">
              <a:alpha val="6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Прямоугольник 7"/>
          <p:cNvSpPr/>
          <p:nvPr/>
        </p:nvSpPr>
        <p:spPr>
          <a:xfrm>
            <a:off x="4102501" y="5352510"/>
            <a:ext cx="457200" cy="390525"/>
          </a:xfrm>
          <a:prstGeom prst="rect">
            <a:avLst/>
          </a:prstGeom>
          <a:solidFill>
            <a:srgbClr val="C00000">
              <a:alpha val="6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Прямоугольник 8"/>
          <p:cNvSpPr/>
          <p:nvPr/>
        </p:nvSpPr>
        <p:spPr>
          <a:xfrm>
            <a:off x="3522663" y="4735345"/>
            <a:ext cx="457200" cy="390525"/>
          </a:xfrm>
          <a:prstGeom prst="rect">
            <a:avLst/>
          </a:prstGeom>
          <a:solidFill>
            <a:srgbClr val="C00000">
              <a:alpha val="6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Прямоугольник 9"/>
          <p:cNvSpPr/>
          <p:nvPr/>
        </p:nvSpPr>
        <p:spPr>
          <a:xfrm>
            <a:off x="4620813" y="5352510"/>
            <a:ext cx="457200" cy="390525"/>
          </a:xfrm>
          <a:prstGeom prst="rect">
            <a:avLst/>
          </a:prstGeom>
          <a:solidFill>
            <a:srgbClr val="C00000">
              <a:alpha val="6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13425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"/>
                                            </p:cond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3"/>
                                            </p:cond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7"/>
                                            </p:cond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Программирование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675" y="1535113"/>
            <a:ext cx="6005513" cy="2049327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663" y="3661521"/>
            <a:ext cx="2196300" cy="215825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642194" y="5366821"/>
            <a:ext cx="457200" cy="390525"/>
          </a:xfrm>
          <a:prstGeom prst="rect">
            <a:avLst/>
          </a:prstGeom>
          <a:solidFill>
            <a:srgbClr val="C00000">
              <a:alpha val="6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77322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Программирование</a:t>
            </a:r>
            <a:endParaRPr lang="uk-UA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513" y="1535114"/>
            <a:ext cx="6096000" cy="2049820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663" y="3661521"/>
            <a:ext cx="2196300" cy="215825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557989" y="4238625"/>
            <a:ext cx="457200" cy="390525"/>
          </a:xfrm>
          <a:prstGeom prst="rect">
            <a:avLst/>
          </a:prstGeom>
          <a:solidFill>
            <a:srgbClr val="C00000">
              <a:alpha val="6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Прямоугольник 9"/>
          <p:cNvSpPr/>
          <p:nvPr/>
        </p:nvSpPr>
        <p:spPr>
          <a:xfrm>
            <a:off x="4620813" y="5405437"/>
            <a:ext cx="457200" cy="390525"/>
          </a:xfrm>
          <a:prstGeom prst="rect">
            <a:avLst/>
          </a:prstGeom>
          <a:solidFill>
            <a:srgbClr val="C00000">
              <a:alpha val="6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16555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"/>
                                            </p:cond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Программирование</a:t>
            </a:r>
            <a:endParaRPr lang="uk-UA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513" y="1535113"/>
            <a:ext cx="6096000" cy="204112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663" y="3661521"/>
            <a:ext cx="2196300" cy="215825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557989" y="3676650"/>
            <a:ext cx="457200" cy="390525"/>
          </a:xfrm>
          <a:prstGeom prst="rect">
            <a:avLst/>
          </a:prstGeom>
          <a:solidFill>
            <a:srgbClr val="C00000">
              <a:alpha val="6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Прямоугольник 6"/>
          <p:cNvSpPr/>
          <p:nvPr/>
        </p:nvSpPr>
        <p:spPr>
          <a:xfrm>
            <a:off x="4683127" y="5353050"/>
            <a:ext cx="457200" cy="390525"/>
          </a:xfrm>
          <a:prstGeom prst="rect">
            <a:avLst/>
          </a:prstGeom>
          <a:solidFill>
            <a:srgbClr val="C00000">
              <a:alpha val="6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Арка 7"/>
          <p:cNvSpPr/>
          <p:nvPr/>
        </p:nvSpPr>
        <p:spPr>
          <a:xfrm rot="10970089">
            <a:off x="3543817" y="1909499"/>
            <a:ext cx="992329" cy="880001"/>
          </a:xfrm>
          <a:prstGeom prst="blockArc">
            <a:avLst>
              <a:gd name="adj1" fmla="val 10800000"/>
              <a:gd name="adj2" fmla="val 9218768"/>
              <a:gd name="adj3" fmla="val 90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263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"/>
                                            </p:cond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Программирование</a:t>
            </a:r>
            <a:endParaRPr lang="uk-UA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513" y="1528699"/>
            <a:ext cx="6096000" cy="2052701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663" y="3661521"/>
            <a:ext cx="2196300" cy="215825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557989" y="4238625"/>
            <a:ext cx="457200" cy="390525"/>
          </a:xfrm>
          <a:prstGeom prst="rect">
            <a:avLst/>
          </a:prstGeom>
          <a:solidFill>
            <a:srgbClr val="C00000">
              <a:alpha val="6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Прямоугольник 6"/>
          <p:cNvSpPr/>
          <p:nvPr/>
        </p:nvSpPr>
        <p:spPr>
          <a:xfrm>
            <a:off x="4691464" y="5362575"/>
            <a:ext cx="457200" cy="390525"/>
          </a:xfrm>
          <a:prstGeom prst="rect">
            <a:avLst/>
          </a:prstGeom>
          <a:solidFill>
            <a:srgbClr val="C00000">
              <a:alpha val="6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39884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"/>
                                            </p:cond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Программирование</a:t>
            </a:r>
            <a:endParaRPr lang="uk-UA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513" y="1535113"/>
            <a:ext cx="6119854" cy="204628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663" y="3661521"/>
            <a:ext cx="2196300" cy="215825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143777" y="3676650"/>
            <a:ext cx="457200" cy="390525"/>
          </a:xfrm>
          <a:prstGeom prst="rect">
            <a:avLst/>
          </a:prstGeom>
          <a:solidFill>
            <a:srgbClr val="C00000">
              <a:alpha val="6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Прямоугольник 6"/>
          <p:cNvSpPr/>
          <p:nvPr/>
        </p:nvSpPr>
        <p:spPr>
          <a:xfrm>
            <a:off x="4605338" y="5367337"/>
            <a:ext cx="457200" cy="390525"/>
          </a:xfrm>
          <a:prstGeom prst="rect">
            <a:avLst/>
          </a:prstGeom>
          <a:solidFill>
            <a:srgbClr val="C00000">
              <a:alpha val="6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35102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"/>
                                            </p:cond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Программирование</a:t>
            </a:r>
            <a:endParaRPr lang="uk-UA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514" y="1535113"/>
            <a:ext cx="6092402" cy="2046287"/>
          </a:xfrm>
        </p:spPr>
      </p:pic>
      <p:sp>
        <p:nvSpPr>
          <p:cNvPr id="5" name="Арка 4"/>
          <p:cNvSpPr/>
          <p:nvPr/>
        </p:nvSpPr>
        <p:spPr>
          <a:xfrm rot="10970089">
            <a:off x="3543782" y="1908111"/>
            <a:ext cx="936320" cy="882775"/>
          </a:xfrm>
          <a:prstGeom prst="blockArc">
            <a:avLst>
              <a:gd name="adj1" fmla="val 10800000"/>
              <a:gd name="adj2" fmla="val 9218768"/>
              <a:gd name="adj3" fmla="val 905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663" y="3661521"/>
            <a:ext cx="2196300" cy="2158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91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err="1" smtClean="0"/>
              <a:t>Силовой</a:t>
            </a:r>
            <a:r>
              <a:rPr lang="uk-UA" dirty="0" smtClean="0"/>
              <a:t> ключ</a:t>
            </a:r>
            <a:endParaRPr lang="uk-UA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0" y="1849944"/>
            <a:ext cx="5128185" cy="4597051"/>
          </a:xfrm>
        </p:spPr>
      </p:pic>
    </p:spTree>
    <p:extLst>
      <p:ext uri="{BB962C8B-B14F-4D97-AF65-F5344CB8AC3E}">
        <p14:creationId xmlns:p14="http://schemas.microsoft.com/office/powerpoint/2010/main" val="3031093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Режимы силового ключа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Переключить на СК в режим АСПТ</a:t>
            </a:r>
          </a:p>
          <a:p>
            <a:r>
              <a:rPr lang="ru-RU" dirty="0" smtClean="0"/>
              <a:t>Включить/выключить</a:t>
            </a:r>
          </a:p>
        </p:txBody>
      </p:sp>
    </p:spTree>
    <p:extLst>
      <p:ext uri="{BB962C8B-B14F-4D97-AF65-F5344CB8AC3E}">
        <p14:creationId xmlns:p14="http://schemas.microsoft.com/office/powerpoint/2010/main" val="1532407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Режимы СК в режиме АСПТ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Переключить на СК</a:t>
            </a:r>
          </a:p>
          <a:p>
            <a:r>
              <a:rPr lang="ru-RU" dirty="0" smtClean="0"/>
              <a:t>Сделать каскадным</a:t>
            </a:r>
          </a:p>
          <a:p>
            <a:r>
              <a:rPr lang="ru-RU" dirty="0" smtClean="0"/>
              <a:t>Таймер сброса</a:t>
            </a:r>
          </a:p>
          <a:p>
            <a:r>
              <a:rPr lang="ru-RU" dirty="0" smtClean="0"/>
              <a:t>Контроль сопротивления</a:t>
            </a:r>
          </a:p>
        </p:txBody>
      </p:sp>
    </p:spTree>
    <p:extLst>
      <p:ext uri="{BB962C8B-B14F-4D97-AF65-F5344CB8AC3E}">
        <p14:creationId xmlns:p14="http://schemas.microsoft.com/office/powerpoint/2010/main" val="1447831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Программирование</a:t>
            </a:r>
            <a:endParaRPr lang="uk-UA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594" y="1519496"/>
            <a:ext cx="6059487" cy="205880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188" y="3647941"/>
            <a:ext cx="2196300" cy="215825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076700" y="5343525"/>
            <a:ext cx="457200" cy="390525"/>
          </a:xfrm>
          <a:prstGeom prst="rect">
            <a:avLst/>
          </a:prstGeom>
          <a:solidFill>
            <a:srgbClr val="C00000">
              <a:alpha val="6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6" name="Прямоугольник 15"/>
          <p:cNvSpPr/>
          <p:nvPr/>
        </p:nvSpPr>
        <p:spPr>
          <a:xfrm>
            <a:off x="4607326" y="5343524"/>
            <a:ext cx="457200" cy="390525"/>
          </a:xfrm>
          <a:prstGeom prst="rect">
            <a:avLst/>
          </a:prstGeom>
          <a:solidFill>
            <a:srgbClr val="C00000">
              <a:alpha val="6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2" name="Прямоугольник 21"/>
          <p:cNvSpPr/>
          <p:nvPr/>
        </p:nvSpPr>
        <p:spPr>
          <a:xfrm>
            <a:off x="3507188" y="3647941"/>
            <a:ext cx="457200" cy="390525"/>
          </a:xfrm>
          <a:prstGeom prst="rect">
            <a:avLst/>
          </a:prstGeom>
          <a:solidFill>
            <a:srgbClr val="C00000">
              <a:alpha val="6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3" name="Прямоугольник 22"/>
          <p:cNvSpPr/>
          <p:nvPr/>
        </p:nvSpPr>
        <p:spPr>
          <a:xfrm>
            <a:off x="4076700" y="3647941"/>
            <a:ext cx="457200" cy="390525"/>
          </a:xfrm>
          <a:prstGeom prst="rect">
            <a:avLst/>
          </a:prstGeom>
          <a:solidFill>
            <a:srgbClr val="C00000">
              <a:alpha val="6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4" name="Прямоугольник 23"/>
          <p:cNvSpPr/>
          <p:nvPr/>
        </p:nvSpPr>
        <p:spPr>
          <a:xfrm>
            <a:off x="4607326" y="3647941"/>
            <a:ext cx="457200" cy="390525"/>
          </a:xfrm>
          <a:prstGeom prst="rect">
            <a:avLst/>
          </a:prstGeom>
          <a:solidFill>
            <a:srgbClr val="C00000">
              <a:alpha val="6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5" name="Прямоугольник 24"/>
          <p:cNvSpPr/>
          <p:nvPr/>
        </p:nvSpPr>
        <p:spPr>
          <a:xfrm>
            <a:off x="3507188" y="4200391"/>
            <a:ext cx="457200" cy="390525"/>
          </a:xfrm>
          <a:prstGeom prst="rect">
            <a:avLst/>
          </a:prstGeom>
          <a:solidFill>
            <a:srgbClr val="C00000">
              <a:alpha val="6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6" name="Прямоугольник 25"/>
          <p:cNvSpPr/>
          <p:nvPr/>
        </p:nvSpPr>
        <p:spPr>
          <a:xfrm>
            <a:off x="4607326" y="5353623"/>
            <a:ext cx="457200" cy="390525"/>
          </a:xfrm>
          <a:prstGeom prst="rect">
            <a:avLst/>
          </a:prstGeom>
          <a:solidFill>
            <a:srgbClr val="C00000">
              <a:alpha val="6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71388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400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"/>
                                            </p:cond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3"/>
                                            </p:cond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7"/>
                                            </p:cond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1"/>
                                            </p:cond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3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5"/>
                                            </p:cond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9"/>
                                            </p:cond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6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Программирование</a:t>
            </a:r>
            <a:endParaRPr lang="uk-UA" dirty="0"/>
          </a:p>
        </p:txBody>
      </p:sp>
      <p:pic>
        <p:nvPicPr>
          <p:cNvPr id="13" name="Объект 1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8926" y="1535113"/>
            <a:ext cx="6022974" cy="2046287"/>
          </a:xfr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663" y="3661521"/>
            <a:ext cx="2196300" cy="2158254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4620813" y="4228966"/>
            <a:ext cx="457200" cy="390525"/>
          </a:xfrm>
          <a:prstGeom prst="rect">
            <a:avLst/>
          </a:prstGeom>
          <a:solidFill>
            <a:srgbClr val="C00000">
              <a:alpha val="6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6" name="Прямоугольник 15"/>
          <p:cNvSpPr/>
          <p:nvPr/>
        </p:nvSpPr>
        <p:spPr>
          <a:xfrm>
            <a:off x="4620813" y="5324341"/>
            <a:ext cx="457200" cy="390525"/>
          </a:xfrm>
          <a:prstGeom prst="rect">
            <a:avLst/>
          </a:prstGeom>
          <a:solidFill>
            <a:srgbClr val="C00000">
              <a:alpha val="6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51681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"/>
                                            </p:cond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Программирование</a:t>
            </a:r>
            <a:endParaRPr lang="uk-UA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3654" y="1535113"/>
            <a:ext cx="6102859" cy="2046287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663" y="3661521"/>
            <a:ext cx="2196300" cy="215825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102501" y="5367068"/>
            <a:ext cx="457200" cy="390525"/>
          </a:xfrm>
          <a:prstGeom prst="rect">
            <a:avLst/>
          </a:prstGeom>
          <a:solidFill>
            <a:srgbClr val="C00000">
              <a:alpha val="6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Прямоугольник 7"/>
          <p:cNvSpPr/>
          <p:nvPr/>
        </p:nvSpPr>
        <p:spPr>
          <a:xfrm>
            <a:off x="4102501" y="5352510"/>
            <a:ext cx="457200" cy="390525"/>
          </a:xfrm>
          <a:prstGeom prst="rect">
            <a:avLst/>
          </a:prstGeom>
          <a:solidFill>
            <a:srgbClr val="C00000">
              <a:alpha val="6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Прямоугольник 8"/>
          <p:cNvSpPr/>
          <p:nvPr/>
        </p:nvSpPr>
        <p:spPr>
          <a:xfrm>
            <a:off x="4102501" y="4211470"/>
            <a:ext cx="457200" cy="390525"/>
          </a:xfrm>
          <a:prstGeom prst="rect">
            <a:avLst/>
          </a:prstGeom>
          <a:solidFill>
            <a:srgbClr val="C00000">
              <a:alpha val="6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Прямоугольник 9"/>
          <p:cNvSpPr/>
          <p:nvPr/>
        </p:nvSpPr>
        <p:spPr>
          <a:xfrm>
            <a:off x="3522663" y="3676650"/>
            <a:ext cx="457200" cy="390525"/>
          </a:xfrm>
          <a:prstGeom prst="rect">
            <a:avLst/>
          </a:prstGeom>
          <a:solidFill>
            <a:srgbClr val="C00000">
              <a:alpha val="6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1" name="Прямоугольник 10"/>
          <p:cNvSpPr/>
          <p:nvPr/>
        </p:nvSpPr>
        <p:spPr>
          <a:xfrm>
            <a:off x="4703763" y="5352510"/>
            <a:ext cx="457200" cy="390525"/>
          </a:xfrm>
          <a:prstGeom prst="rect">
            <a:avLst/>
          </a:prstGeom>
          <a:solidFill>
            <a:srgbClr val="C00000">
              <a:alpha val="6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7851" y="2090346"/>
            <a:ext cx="243250" cy="40400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1851" y="2090346"/>
            <a:ext cx="243250" cy="40400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113" y="2090346"/>
            <a:ext cx="243250" cy="40189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1550" y="2090346"/>
            <a:ext cx="145950" cy="401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978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4"/>
                                            </p:cond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1"/>
                                            </p:cond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8"/>
                                            </p:cond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5"/>
                                            </p:cond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Программирование</a:t>
            </a:r>
            <a:endParaRPr lang="uk-UA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2767" y="1535113"/>
            <a:ext cx="6083746" cy="2032993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663" y="3661521"/>
            <a:ext cx="2196300" cy="215825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522663" y="3676650"/>
            <a:ext cx="457200" cy="390525"/>
          </a:xfrm>
          <a:prstGeom prst="rect">
            <a:avLst/>
          </a:prstGeom>
          <a:solidFill>
            <a:srgbClr val="C00000">
              <a:alpha val="6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Прямоугольник 9"/>
          <p:cNvSpPr/>
          <p:nvPr/>
        </p:nvSpPr>
        <p:spPr>
          <a:xfrm>
            <a:off x="4620813" y="5334000"/>
            <a:ext cx="457200" cy="390525"/>
          </a:xfrm>
          <a:prstGeom prst="rect">
            <a:avLst/>
          </a:prstGeom>
          <a:solidFill>
            <a:srgbClr val="C00000">
              <a:alpha val="6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98510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"/>
                                            </p:cond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Программирование</a:t>
            </a:r>
            <a:endParaRPr lang="uk-UA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513" y="1535114"/>
            <a:ext cx="6096000" cy="2028479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663" y="3661521"/>
            <a:ext cx="2196300" cy="215825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187951" y="5353050"/>
            <a:ext cx="457200" cy="390525"/>
          </a:xfrm>
          <a:prstGeom prst="rect">
            <a:avLst/>
          </a:prstGeom>
          <a:solidFill>
            <a:srgbClr val="C00000">
              <a:alpha val="6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90510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Программирование</a:t>
            </a:r>
            <a:endParaRPr lang="uk-UA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513" y="1535112"/>
            <a:ext cx="6096000" cy="203622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663" y="3661521"/>
            <a:ext cx="2196300" cy="2158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649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Силовые ключи</a:t>
            </a:r>
            <a:endParaRPr lang="uk-UA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19" t="10157" r="4239" b="8323"/>
          <a:stretch/>
        </p:blipFill>
        <p:spPr>
          <a:xfrm>
            <a:off x="2874434" y="1553105"/>
            <a:ext cx="3395132" cy="4805362"/>
          </a:xfrm>
        </p:spPr>
      </p:pic>
      <p:sp>
        <p:nvSpPr>
          <p:cNvPr id="3" name="Прямоугольник 2"/>
          <p:cNvSpPr/>
          <p:nvPr/>
        </p:nvSpPr>
        <p:spPr>
          <a:xfrm>
            <a:off x="2782957" y="1423283"/>
            <a:ext cx="3486609" cy="2449002"/>
          </a:xfrm>
          <a:prstGeom prst="rect">
            <a:avLst/>
          </a:prstGeom>
          <a:solidFill>
            <a:schemeClr val="accent1">
              <a:alpha val="28000"/>
            </a:schemeClr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Выноска 1 (без границы) 4"/>
          <p:cNvSpPr/>
          <p:nvPr/>
        </p:nvSpPr>
        <p:spPr>
          <a:xfrm>
            <a:off x="7283394" y="1545822"/>
            <a:ext cx="1327206" cy="1787928"/>
          </a:xfrm>
          <a:prstGeom prst="callout1">
            <a:avLst>
              <a:gd name="adj1" fmla="val 18750"/>
              <a:gd name="adj2" fmla="val -8333"/>
              <a:gd name="adj3" fmla="val 80596"/>
              <a:gd name="adj4" fmla="val -9718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СК</a:t>
            </a:r>
          </a:p>
          <a:p>
            <a:pPr algn="ctr"/>
            <a:r>
              <a:rPr lang="ru-RU" dirty="0" smtClean="0"/>
              <a:t>Зона А</a:t>
            </a:r>
          </a:p>
          <a:p>
            <a:pPr algn="ctr"/>
            <a:r>
              <a:rPr lang="ru-RU" dirty="0" smtClean="0"/>
              <a:t>Адреса:</a:t>
            </a:r>
          </a:p>
          <a:p>
            <a:pPr algn="ctr"/>
            <a:r>
              <a:rPr lang="ru-RU" dirty="0" smtClean="0"/>
              <a:t>ХХ51-ХХ58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741344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Индикаторная панель СК</a:t>
            </a:r>
            <a:endParaRPr lang="uk-UA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3124097" y="1600200"/>
            <a:ext cx="2895806" cy="4525963"/>
          </a:xfrm>
        </p:spPr>
      </p:pic>
    </p:spTree>
    <p:extLst>
      <p:ext uri="{BB962C8B-B14F-4D97-AF65-F5344CB8AC3E}">
        <p14:creationId xmlns:p14="http://schemas.microsoft.com/office/powerpoint/2010/main" val="1682850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ПРОГРАММИРОВАНИЕ СК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32"/>
          <a:stretch/>
        </p:blipFill>
        <p:spPr>
          <a:xfrm>
            <a:off x="1590675" y="1560513"/>
            <a:ext cx="6065838" cy="202088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663" y="3661521"/>
            <a:ext cx="2196300" cy="215825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525966" y="3663950"/>
            <a:ext cx="457200" cy="390525"/>
          </a:xfrm>
          <a:prstGeom prst="rect">
            <a:avLst/>
          </a:prstGeom>
          <a:solidFill>
            <a:srgbClr val="C00000">
              <a:alpha val="6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Прямоугольник 6"/>
          <p:cNvSpPr/>
          <p:nvPr/>
        </p:nvSpPr>
        <p:spPr>
          <a:xfrm>
            <a:off x="4663785" y="5334254"/>
            <a:ext cx="457200" cy="390525"/>
          </a:xfrm>
          <a:prstGeom prst="rect">
            <a:avLst/>
          </a:prstGeom>
          <a:solidFill>
            <a:srgbClr val="C00000">
              <a:alpha val="6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12680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"/>
                                            </p:cond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ПРОГРАММИРОВАНИЕ СК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9" r="1590"/>
          <a:stretch/>
        </p:blipFill>
        <p:spPr>
          <a:xfrm>
            <a:off x="1590675" y="1560867"/>
            <a:ext cx="6065838" cy="2020534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663" y="3661521"/>
            <a:ext cx="2196300" cy="215825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114845" y="3676142"/>
            <a:ext cx="457200" cy="390525"/>
          </a:xfrm>
          <a:prstGeom prst="rect">
            <a:avLst/>
          </a:prstGeom>
          <a:solidFill>
            <a:srgbClr val="C00000">
              <a:alpha val="6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Прямоугольник 6"/>
          <p:cNvSpPr/>
          <p:nvPr/>
        </p:nvSpPr>
        <p:spPr>
          <a:xfrm>
            <a:off x="4645197" y="5334254"/>
            <a:ext cx="457200" cy="390525"/>
          </a:xfrm>
          <a:prstGeom prst="rect">
            <a:avLst/>
          </a:prstGeom>
          <a:solidFill>
            <a:srgbClr val="C00000">
              <a:alpha val="6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09083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"/>
                                            </p:cond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ПРОГРАММИРОВАНИЕ СК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894" y="1560513"/>
            <a:ext cx="6075506" cy="202088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663" y="3661521"/>
            <a:ext cx="2196300" cy="215825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522663" y="3676142"/>
            <a:ext cx="457200" cy="390525"/>
          </a:xfrm>
          <a:prstGeom prst="rect">
            <a:avLst/>
          </a:prstGeom>
          <a:solidFill>
            <a:srgbClr val="C00000">
              <a:alpha val="6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Прямоугольник 6"/>
          <p:cNvSpPr/>
          <p:nvPr/>
        </p:nvSpPr>
        <p:spPr>
          <a:xfrm>
            <a:off x="4636398" y="5334254"/>
            <a:ext cx="457200" cy="390525"/>
          </a:xfrm>
          <a:prstGeom prst="rect">
            <a:avLst/>
          </a:prstGeom>
          <a:solidFill>
            <a:srgbClr val="C00000">
              <a:alpha val="68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5001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"/>
                                            </p:cond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ПРОГРАММИРОВАНИЕ СК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1" r="914"/>
          <a:stretch/>
        </p:blipFill>
        <p:spPr>
          <a:xfrm>
            <a:off x="1590675" y="1560513"/>
            <a:ext cx="6054725" cy="202088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663" y="3661521"/>
            <a:ext cx="2196300" cy="2158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098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Кнопки управления ручного типа</a:t>
            </a:r>
            <a:endParaRPr lang="uk-UA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2357" y="1665935"/>
            <a:ext cx="3830930" cy="3830930"/>
          </a:xfrm>
        </p:spPr>
      </p:pic>
    </p:spTree>
    <p:extLst>
      <p:ext uri="{BB962C8B-B14F-4D97-AF65-F5344CB8AC3E}">
        <p14:creationId xmlns:p14="http://schemas.microsoft.com/office/powerpoint/2010/main" val="2367213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Кнопки управления ручного типа</a:t>
            </a:r>
            <a:endParaRPr lang="uk-UA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4112" y="1649412"/>
            <a:ext cx="3851276" cy="3869903"/>
          </a:xfrm>
        </p:spPr>
      </p:pic>
      <p:sp>
        <p:nvSpPr>
          <p:cNvPr id="3" name="Выноска 2 2"/>
          <p:cNvSpPr/>
          <p:nvPr/>
        </p:nvSpPr>
        <p:spPr>
          <a:xfrm>
            <a:off x="5395201" y="5875421"/>
            <a:ext cx="2250200" cy="68179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21617"/>
              <a:gd name="adj6" fmla="val -7898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Индикатор состояния АСПТ 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6240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Кнопки управления ручного типа</a:t>
            </a:r>
            <a:endParaRPr lang="uk-UA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4113" y="1600991"/>
            <a:ext cx="3936582" cy="3922540"/>
          </a:xfrm>
        </p:spPr>
      </p:pic>
    </p:spTree>
    <p:extLst>
      <p:ext uri="{BB962C8B-B14F-4D97-AF65-F5344CB8AC3E}">
        <p14:creationId xmlns:p14="http://schemas.microsoft.com/office/powerpoint/2010/main" val="2746785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Кнопки управления ручного типа</a:t>
            </a:r>
            <a:endParaRPr lang="uk-UA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4112" y="1593399"/>
            <a:ext cx="3968667" cy="3959284"/>
          </a:xfrm>
        </p:spPr>
      </p:pic>
    </p:spTree>
    <p:extLst>
      <p:ext uri="{BB962C8B-B14F-4D97-AF65-F5344CB8AC3E}">
        <p14:creationId xmlns:p14="http://schemas.microsoft.com/office/powerpoint/2010/main" val="1682339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Кнопки управления ручного типа</a:t>
            </a:r>
            <a:endParaRPr lang="uk-UA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4113" y="1611097"/>
            <a:ext cx="3960645" cy="3928520"/>
          </a:xfrm>
        </p:spPr>
      </p:pic>
    </p:spTree>
    <p:extLst>
      <p:ext uri="{BB962C8B-B14F-4D97-AF65-F5344CB8AC3E}">
        <p14:creationId xmlns:p14="http://schemas.microsoft.com/office/powerpoint/2010/main" val="957070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Кнопки управления ручного типа</a:t>
            </a:r>
            <a:endParaRPr lang="uk-UA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211" y="1545806"/>
            <a:ext cx="3978442" cy="3959873"/>
          </a:xfrm>
        </p:spPr>
      </p:pic>
    </p:spTree>
    <p:extLst>
      <p:ext uri="{BB962C8B-B14F-4D97-AF65-F5344CB8AC3E}">
        <p14:creationId xmlns:p14="http://schemas.microsoft.com/office/powerpoint/2010/main" val="1763815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Кнопки управления ручного типа</a:t>
            </a:r>
            <a:endParaRPr lang="uk-UA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4113" y="1587705"/>
            <a:ext cx="3936582" cy="3946056"/>
          </a:xfrm>
        </p:spPr>
      </p:pic>
    </p:spTree>
    <p:extLst>
      <p:ext uri="{BB962C8B-B14F-4D97-AF65-F5344CB8AC3E}">
        <p14:creationId xmlns:p14="http://schemas.microsoft.com/office/powerpoint/2010/main" val="4071028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Кнопки управления ручного типа</a:t>
            </a:r>
            <a:endParaRPr lang="uk-UA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4113" y="1590411"/>
            <a:ext cx="3944603" cy="3949298"/>
          </a:xfrm>
        </p:spPr>
      </p:pic>
    </p:spTree>
    <p:extLst>
      <p:ext uri="{BB962C8B-B14F-4D97-AF65-F5344CB8AC3E}">
        <p14:creationId xmlns:p14="http://schemas.microsoft.com/office/powerpoint/2010/main" val="1326036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Кнопки управления ручного типа</a:t>
            </a:r>
            <a:endParaRPr lang="uk-UA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4113" y="1630168"/>
            <a:ext cx="3992729" cy="3926105"/>
          </a:xfrm>
        </p:spPr>
      </p:pic>
    </p:spTree>
    <p:extLst>
      <p:ext uri="{BB962C8B-B14F-4D97-AF65-F5344CB8AC3E}">
        <p14:creationId xmlns:p14="http://schemas.microsoft.com/office/powerpoint/2010/main" val="1299771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Кнопки управления ручного типа</a:t>
            </a:r>
            <a:endParaRPr lang="uk-UA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2147" y="1566881"/>
            <a:ext cx="4021576" cy="3924281"/>
          </a:xfrm>
        </p:spPr>
      </p:pic>
    </p:spTree>
    <p:extLst>
      <p:ext uri="{BB962C8B-B14F-4D97-AF65-F5344CB8AC3E}">
        <p14:creationId xmlns:p14="http://schemas.microsoft.com/office/powerpoint/2010/main" val="1910022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Принципы работы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755904" y="1112788"/>
            <a:ext cx="7778496" cy="5399234"/>
          </a:xfrm>
        </p:spPr>
      </p:pic>
    </p:spTree>
    <p:extLst>
      <p:ext uri="{BB962C8B-B14F-4D97-AF65-F5344CB8AC3E}">
        <p14:creationId xmlns:p14="http://schemas.microsoft.com/office/powerpoint/2010/main" val="1317005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1929</TotalTime>
  <Words>1939</Words>
  <Application>Microsoft Office PowerPoint</Application>
  <PresentationFormat>Экран (4:3)</PresentationFormat>
  <Paragraphs>324</Paragraphs>
  <Slides>77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77</vt:i4>
      </vt:variant>
    </vt:vector>
  </HeadingPairs>
  <TitlesOfParts>
    <vt:vector size="78" baseType="lpstr">
      <vt:lpstr>Тема Office</vt:lpstr>
      <vt:lpstr>ППКПиУ «Вектор-1» </vt:lpstr>
      <vt:lpstr>ППКПиУ «Вектор-1» </vt:lpstr>
      <vt:lpstr>Соответствует требованиям</vt:lpstr>
      <vt:lpstr>ДСТУ 4469-1:2006</vt:lpstr>
      <vt:lpstr>Преимущества </vt:lpstr>
      <vt:lpstr>Аппаратная адресация объектов</vt:lpstr>
      <vt:lpstr>Состав прибора</vt:lpstr>
      <vt:lpstr>Состав прибора</vt:lpstr>
      <vt:lpstr>Состав прибора</vt:lpstr>
      <vt:lpstr>ИСТОЧНИК ПИТАНИЯ</vt:lpstr>
      <vt:lpstr>Блок центрального процессора</vt:lpstr>
      <vt:lpstr>Блок управления и индикации</vt:lpstr>
      <vt:lpstr>Уровни доступа</vt:lpstr>
      <vt:lpstr>1-й уровень доступа</vt:lpstr>
      <vt:lpstr>2-й уровень доступа – режим оператора</vt:lpstr>
      <vt:lpstr>3-й уровень доступа – режим программирования</vt:lpstr>
      <vt:lpstr>Блок ключей</vt:lpstr>
      <vt:lpstr>Блок управления режимами пожаротушения (БУР)</vt:lpstr>
      <vt:lpstr>Блоки входов-выходов</vt:lpstr>
      <vt:lpstr>Блок входов-выходов</vt:lpstr>
      <vt:lpstr>Режимы входов-выходов</vt:lpstr>
      <vt:lpstr>Отличия режимов пожарных ШС</vt:lpstr>
      <vt:lpstr>Режим входа «пожарный В» (1)</vt:lpstr>
      <vt:lpstr>Режим входа «пожарный В» (2)</vt:lpstr>
      <vt:lpstr>Режим входа «пожарный В» (3)</vt:lpstr>
      <vt:lpstr>Режим входа «пожарный В» (4)</vt:lpstr>
      <vt:lpstr>Режим входа «пожарный BR» (1)</vt:lpstr>
      <vt:lpstr>Режим входа «пожарный BR» (2)</vt:lpstr>
      <vt:lpstr>Режим входа «пожарный BR» (3)</vt:lpstr>
      <vt:lpstr>Режим входа «пожарный BR» (4)</vt:lpstr>
      <vt:lpstr>Режим входа «пожарный BR» (5)</vt:lpstr>
      <vt:lpstr>Режим входа «пожарный BR» (6)</vt:lpstr>
      <vt:lpstr>Режим входа «пожарный А» (1)</vt:lpstr>
      <vt:lpstr>Режим входа «пожарный А» (2)</vt:lpstr>
      <vt:lpstr>Режим входа «пожарный АR» (1)</vt:lpstr>
      <vt:lpstr>Режим входа «пожарный АR» (2)</vt:lpstr>
      <vt:lpstr>Режим входа «пожарный АR» (3)</vt:lpstr>
      <vt:lpstr>Режим входа «Логический шС»</vt:lpstr>
      <vt:lpstr>Режим входа «логический ШС» (2) </vt:lpstr>
      <vt:lpstr>Режим входа «логический ШС» (2)</vt:lpstr>
      <vt:lpstr>Режим выхода «Ключ»</vt:lpstr>
      <vt:lpstr>Режим Входа «Защитный ШС»</vt:lpstr>
      <vt:lpstr>Программирование</vt:lpstr>
      <vt:lpstr>Программирование</vt:lpstr>
      <vt:lpstr>Программирование</vt:lpstr>
      <vt:lpstr>Программирование</vt:lpstr>
      <vt:lpstr>Программирование</vt:lpstr>
      <vt:lpstr>Программирование</vt:lpstr>
      <vt:lpstr>Программирование</vt:lpstr>
      <vt:lpstr>Программирование</vt:lpstr>
      <vt:lpstr>Программирование</vt:lpstr>
      <vt:lpstr>Силовой ключ</vt:lpstr>
      <vt:lpstr>Режимы силового ключа</vt:lpstr>
      <vt:lpstr>Режимы СК в режиме АСПТ</vt:lpstr>
      <vt:lpstr>Программирование</vt:lpstr>
      <vt:lpstr>Программирование</vt:lpstr>
      <vt:lpstr>Программирование</vt:lpstr>
      <vt:lpstr>Программирование</vt:lpstr>
      <vt:lpstr>Программирование</vt:lpstr>
      <vt:lpstr>Программирование</vt:lpstr>
      <vt:lpstr>Силовые ключи</vt:lpstr>
      <vt:lpstr>Индикаторная панель СК</vt:lpstr>
      <vt:lpstr>ПРОГРАММИРОВАНИЕ СК</vt:lpstr>
      <vt:lpstr>ПРОГРАММИРОВАНИЕ СК</vt:lpstr>
      <vt:lpstr>ПРОГРАММИРОВАНИЕ СК</vt:lpstr>
      <vt:lpstr>ПРОГРАММИРОВАНИЕ СК</vt:lpstr>
      <vt:lpstr>Кнопки управления ручного типа</vt:lpstr>
      <vt:lpstr>Кнопки управления ручного типа</vt:lpstr>
      <vt:lpstr>Кнопки управления ручного типа</vt:lpstr>
      <vt:lpstr>Кнопки управления ручного типа</vt:lpstr>
      <vt:lpstr>Кнопки управления ручного типа</vt:lpstr>
      <vt:lpstr>Кнопки управления ручного типа</vt:lpstr>
      <vt:lpstr>Кнопки управления ручного типа</vt:lpstr>
      <vt:lpstr>Кнопки управления ручного типа</vt:lpstr>
      <vt:lpstr>Кнопки управления ручного типа</vt:lpstr>
      <vt:lpstr>Кнопки управления ручного типа</vt:lpstr>
      <vt:lpstr>Принципы работы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Alexander</dc:creator>
  <cp:lastModifiedBy>Alexander</cp:lastModifiedBy>
  <cp:revision>108</cp:revision>
  <dcterms:created xsi:type="dcterms:W3CDTF">2012-11-18T09:53:59Z</dcterms:created>
  <dcterms:modified xsi:type="dcterms:W3CDTF">2012-11-28T21:39:18Z</dcterms:modified>
</cp:coreProperties>
</file>